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1" r:id="rId5"/>
    <p:sldId id="257" r:id="rId6"/>
    <p:sldId id="260"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64"/>
    <p:restoredTop sz="94643"/>
  </p:normalViewPr>
  <p:slideViewPr>
    <p:cSldViewPr snapToGrid="0">
      <p:cViewPr varScale="1">
        <p:scale>
          <a:sx n="105" d="100"/>
          <a:sy n="105" d="100"/>
        </p:scale>
        <p:origin x="32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0ADC-D20E-EAEC-82A4-E41338678B1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7D695BC-18CC-61BA-8696-2ADBC08DAA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415D82D-EAA5-D2AC-E991-B999B5F4ABE4}"/>
              </a:ext>
            </a:extLst>
          </p:cNvPr>
          <p:cNvSpPr>
            <a:spLocks noGrp="1"/>
          </p:cNvSpPr>
          <p:nvPr>
            <p:ph type="dt" sz="half" idx="10"/>
          </p:nvPr>
        </p:nvSpPr>
        <p:spPr/>
        <p:txBody>
          <a:bodyPr/>
          <a:lstStyle/>
          <a:p>
            <a:fld id="{92A4E2F5-B65F-BB40-BBE7-EA42A013094D}" type="datetimeFigureOut">
              <a:rPr lang="en-GB" smtClean="0"/>
              <a:t>20/03/2025</a:t>
            </a:fld>
            <a:endParaRPr lang="en-GB" dirty="0"/>
          </a:p>
        </p:txBody>
      </p:sp>
      <p:sp>
        <p:nvSpPr>
          <p:cNvPr id="5" name="Footer Placeholder 4">
            <a:extLst>
              <a:ext uri="{FF2B5EF4-FFF2-40B4-BE49-F238E27FC236}">
                <a16:creationId xmlns:a16="http://schemas.microsoft.com/office/drawing/2014/main" id="{4B70A906-84BE-0884-5261-2DD0A9F182F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DFB97C9-C4C9-AA90-CA2F-CF08FD47EA15}"/>
              </a:ext>
            </a:extLst>
          </p:cNvPr>
          <p:cNvSpPr>
            <a:spLocks noGrp="1"/>
          </p:cNvSpPr>
          <p:nvPr>
            <p:ph type="sldNum" sz="quarter" idx="12"/>
          </p:nvPr>
        </p:nvSpPr>
        <p:spPr/>
        <p:txBody>
          <a:bodyPr/>
          <a:lstStyle/>
          <a:p>
            <a:fld id="{899B9CE3-075E-214F-9268-B09AA73BC32B}" type="slidenum">
              <a:rPr lang="en-GB" smtClean="0"/>
              <a:t>‹#›</a:t>
            </a:fld>
            <a:endParaRPr lang="en-GB" dirty="0"/>
          </a:p>
        </p:txBody>
      </p:sp>
    </p:spTree>
    <p:extLst>
      <p:ext uri="{BB962C8B-B14F-4D97-AF65-F5344CB8AC3E}">
        <p14:creationId xmlns:p14="http://schemas.microsoft.com/office/powerpoint/2010/main" val="1082195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3BFF5-E894-AACE-9448-71355BCB9FA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84628EE-7DBD-9E28-81FF-9282FBEA774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153675C-DB93-7EB1-B0D1-6DF9602CEE2B}"/>
              </a:ext>
            </a:extLst>
          </p:cNvPr>
          <p:cNvSpPr>
            <a:spLocks noGrp="1"/>
          </p:cNvSpPr>
          <p:nvPr>
            <p:ph type="dt" sz="half" idx="10"/>
          </p:nvPr>
        </p:nvSpPr>
        <p:spPr/>
        <p:txBody>
          <a:bodyPr/>
          <a:lstStyle/>
          <a:p>
            <a:fld id="{92A4E2F5-B65F-BB40-BBE7-EA42A013094D}" type="datetimeFigureOut">
              <a:rPr lang="en-GB" smtClean="0"/>
              <a:t>20/03/2025</a:t>
            </a:fld>
            <a:endParaRPr lang="en-GB" dirty="0"/>
          </a:p>
        </p:txBody>
      </p:sp>
      <p:sp>
        <p:nvSpPr>
          <p:cNvPr id="5" name="Footer Placeholder 4">
            <a:extLst>
              <a:ext uri="{FF2B5EF4-FFF2-40B4-BE49-F238E27FC236}">
                <a16:creationId xmlns:a16="http://schemas.microsoft.com/office/drawing/2014/main" id="{7D53490A-8559-6D63-021D-9BFD2DAA4DC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3818421-BB89-9413-DCA1-5D2FD7357C63}"/>
              </a:ext>
            </a:extLst>
          </p:cNvPr>
          <p:cNvSpPr>
            <a:spLocks noGrp="1"/>
          </p:cNvSpPr>
          <p:nvPr>
            <p:ph type="sldNum" sz="quarter" idx="12"/>
          </p:nvPr>
        </p:nvSpPr>
        <p:spPr/>
        <p:txBody>
          <a:bodyPr/>
          <a:lstStyle/>
          <a:p>
            <a:fld id="{899B9CE3-075E-214F-9268-B09AA73BC32B}" type="slidenum">
              <a:rPr lang="en-GB" smtClean="0"/>
              <a:t>‹#›</a:t>
            </a:fld>
            <a:endParaRPr lang="en-GB" dirty="0"/>
          </a:p>
        </p:txBody>
      </p:sp>
    </p:spTree>
    <p:extLst>
      <p:ext uri="{BB962C8B-B14F-4D97-AF65-F5344CB8AC3E}">
        <p14:creationId xmlns:p14="http://schemas.microsoft.com/office/powerpoint/2010/main" val="287233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752417-67D5-D371-6966-7B8BE0766B5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29EF109-809C-5AA7-3A0F-D3FE8965EF2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8207F26-2CC4-D6D7-1A2E-E5E5B86DE6A7}"/>
              </a:ext>
            </a:extLst>
          </p:cNvPr>
          <p:cNvSpPr>
            <a:spLocks noGrp="1"/>
          </p:cNvSpPr>
          <p:nvPr>
            <p:ph type="dt" sz="half" idx="10"/>
          </p:nvPr>
        </p:nvSpPr>
        <p:spPr/>
        <p:txBody>
          <a:bodyPr/>
          <a:lstStyle/>
          <a:p>
            <a:fld id="{92A4E2F5-B65F-BB40-BBE7-EA42A013094D}" type="datetimeFigureOut">
              <a:rPr lang="en-GB" smtClean="0"/>
              <a:t>20/03/2025</a:t>
            </a:fld>
            <a:endParaRPr lang="en-GB" dirty="0"/>
          </a:p>
        </p:txBody>
      </p:sp>
      <p:sp>
        <p:nvSpPr>
          <p:cNvPr id="5" name="Footer Placeholder 4">
            <a:extLst>
              <a:ext uri="{FF2B5EF4-FFF2-40B4-BE49-F238E27FC236}">
                <a16:creationId xmlns:a16="http://schemas.microsoft.com/office/drawing/2014/main" id="{841C34D6-ABB6-7EE5-FF6F-82C20056408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6978CEF-AD68-3CD5-AB64-FE0F6D7C870E}"/>
              </a:ext>
            </a:extLst>
          </p:cNvPr>
          <p:cNvSpPr>
            <a:spLocks noGrp="1"/>
          </p:cNvSpPr>
          <p:nvPr>
            <p:ph type="sldNum" sz="quarter" idx="12"/>
          </p:nvPr>
        </p:nvSpPr>
        <p:spPr/>
        <p:txBody>
          <a:bodyPr/>
          <a:lstStyle/>
          <a:p>
            <a:fld id="{899B9CE3-075E-214F-9268-B09AA73BC32B}" type="slidenum">
              <a:rPr lang="en-GB" smtClean="0"/>
              <a:t>‹#›</a:t>
            </a:fld>
            <a:endParaRPr lang="en-GB" dirty="0"/>
          </a:p>
        </p:txBody>
      </p:sp>
    </p:spTree>
    <p:extLst>
      <p:ext uri="{BB962C8B-B14F-4D97-AF65-F5344CB8AC3E}">
        <p14:creationId xmlns:p14="http://schemas.microsoft.com/office/powerpoint/2010/main" val="2130328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4694-CACA-04B7-E665-915BE6225C8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2A5AEA4-D235-F744-C903-6D531FA84FD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7DBAA3F-DBB8-5934-3AB1-12E9F94FB488}"/>
              </a:ext>
            </a:extLst>
          </p:cNvPr>
          <p:cNvSpPr>
            <a:spLocks noGrp="1"/>
          </p:cNvSpPr>
          <p:nvPr>
            <p:ph type="dt" sz="half" idx="10"/>
          </p:nvPr>
        </p:nvSpPr>
        <p:spPr/>
        <p:txBody>
          <a:bodyPr/>
          <a:lstStyle/>
          <a:p>
            <a:fld id="{92A4E2F5-B65F-BB40-BBE7-EA42A013094D}" type="datetimeFigureOut">
              <a:rPr lang="en-GB" smtClean="0"/>
              <a:t>20/03/2025</a:t>
            </a:fld>
            <a:endParaRPr lang="en-GB" dirty="0"/>
          </a:p>
        </p:txBody>
      </p:sp>
      <p:sp>
        <p:nvSpPr>
          <p:cNvPr id="5" name="Footer Placeholder 4">
            <a:extLst>
              <a:ext uri="{FF2B5EF4-FFF2-40B4-BE49-F238E27FC236}">
                <a16:creationId xmlns:a16="http://schemas.microsoft.com/office/drawing/2014/main" id="{A2CEC8C3-6DF7-ABA3-F7AD-59B4DE485AE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D30A0D-40F2-B712-CC87-1EDD9449E380}"/>
              </a:ext>
            </a:extLst>
          </p:cNvPr>
          <p:cNvSpPr>
            <a:spLocks noGrp="1"/>
          </p:cNvSpPr>
          <p:nvPr>
            <p:ph type="sldNum" sz="quarter" idx="12"/>
          </p:nvPr>
        </p:nvSpPr>
        <p:spPr/>
        <p:txBody>
          <a:bodyPr/>
          <a:lstStyle/>
          <a:p>
            <a:fld id="{899B9CE3-075E-214F-9268-B09AA73BC32B}" type="slidenum">
              <a:rPr lang="en-GB" smtClean="0"/>
              <a:t>‹#›</a:t>
            </a:fld>
            <a:endParaRPr lang="en-GB" dirty="0"/>
          </a:p>
        </p:txBody>
      </p:sp>
    </p:spTree>
    <p:extLst>
      <p:ext uri="{BB962C8B-B14F-4D97-AF65-F5344CB8AC3E}">
        <p14:creationId xmlns:p14="http://schemas.microsoft.com/office/powerpoint/2010/main" val="104777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E0E1D-690A-BC20-39C9-949543A1E92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F0D5EDB-C202-E789-9952-C86D933F8D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AC3C70D-7154-5BFA-8C5F-F606854156AF}"/>
              </a:ext>
            </a:extLst>
          </p:cNvPr>
          <p:cNvSpPr>
            <a:spLocks noGrp="1"/>
          </p:cNvSpPr>
          <p:nvPr>
            <p:ph type="dt" sz="half" idx="10"/>
          </p:nvPr>
        </p:nvSpPr>
        <p:spPr/>
        <p:txBody>
          <a:bodyPr/>
          <a:lstStyle/>
          <a:p>
            <a:fld id="{92A4E2F5-B65F-BB40-BBE7-EA42A013094D}" type="datetimeFigureOut">
              <a:rPr lang="en-GB" smtClean="0"/>
              <a:t>20/03/2025</a:t>
            </a:fld>
            <a:endParaRPr lang="en-GB" dirty="0"/>
          </a:p>
        </p:txBody>
      </p:sp>
      <p:sp>
        <p:nvSpPr>
          <p:cNvPr id="5" name="Footer Placeholder 4">
            <a:extLst>
              <a:ext uri="{FF2B5EF4-FFF2-40B4-BE49-F238E27FC236}">
                <a16:creationId xmlns:a16="http://schemas.microsoft.com/office/drawing/2014/main" id="{6BAF1147-A8AD-38C1-93FC-D7FBC66CBE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3676B9A-C934-E080-CF8C-60400C7125AE}"/>
              </a:ext>
            </a:extLst>
          </p:cNvPr>
          <p:cNvSpPr>
            <a:spLocks noGrp="1"/>
          </p:cNvSpPr>
          <p:nvPr>
            <p:ph type="sldNum" sz="quarter" idx="12"/>
          </p:nvPr>
        </p:nvSpPr>
        <p:spPr/>
        <p:txBody>
          <a:bodyPr/>
          <a:lstStyle/>
          <a:p>
            <a:fld id="{899B9CE3-075E-214F-9268-B09AA73BC32B}" type="slidenum">
              <a:rPr lang="en-GB" smtClean="0"/>
              <a:t>‹#›</a:t>
            </a:fld>
            <a:endParaRPr lang="en-GB" dirty="0"/>
          </a:p>
        </p:txBody>
      </p:sp>
    </p:spTree>
    <p:extLst>
      <p:ext uri="{BB962C8B-B14F-4D97-AF65-F5344CB8AC3E}">
        <p14:creationId xmlns:p14="http://schemas.microsoft.com/office/powerpoint/2010/main" val="426327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AD7D-92AA-2BD6-C74F-F5C088510B9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20E9E3C-6E67-9641-73B9-C47874E6CE1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AF882B5-3000-317C-44A9-1BB16C2F1DF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4A9478C-CE67-14E2-60FC-D3570306DA92}"/>
              </a:ext>
            </a:extLst>
          </p:cNvPr>
          <p:cNvSpPr>
            <a:spLocks noGrp="1"/>
          </p:cNvSpPr>
          <p:nvPr>
            <p:ph type="dt" sz="half" idx="10"/>
          </p:nvPr>
        </p:nvSpPr>
        <p:spPr/>
        <p:txBody>
          <a:bodyPr/>
          <a:lstStyle/>
          <a:p>
            <a:fld id="{92A4E2F5-B65F-BB40-BBE7-EA42A013094D}" type="datetimeFigureOut">
              <a:rPr lang="en-GB" smtClean="0"/>
              <a:t>20/03/2025</a:t>
            </a:fld>
            <a:endParaRPr lang="en-GB" dirty="0"/>
          </a:p>
        </p:txBody>
      </p:sp>
      <p:sp>
        <p:nvSpPr>
          <p:cNvPr id="6" name="Footer Placeholder 5">
            <a:extLst>
              <a:ext uri="{FF2B5EF4-FFF2-40B4-BE49-F238E27FC236}">
                <a16:creationId xmlns:a16="http://schemas.microsoft.com/office/drawing/2014/main" id="{8BAECFB1-3013-0669-DCBD-4ABAC3282C7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D35AA79-482A-6332-B3F7-C715B26A6656}"/>
              </a:ext>
            </a:extLst>
          </p:cNvPr>
          <p:cNvSpPr>
            <a:spLocks noGrp="1"/>
          </p:cNvSpPr>
          <p:nvPr>
            <p:ph type="sldNum" sz="quarter" idx="12"/>
          </p:nvPr>
        </p:nvSpPr>
        <p:spPr/>
        <p:txBody>
          <a:bodyPr/>
          <a:lstStyle/>
          <a:p>
            <a:fld id="{899B9CE3-075E-214F-9268-B09AA73BC32B}" type="slidenum">
              <a:rPr lang="en-GB" smtClean="0"/>
              <a:t>‹#›</a:t>
            </a:fld>
            <a:endParaRPr lang="en-GB" dirty="0"/>
          </a:p>
        </p:txBody>
      </p:sp>
    </p:spTree>
    <p:extLst>
      <p:ext uri="{BB962C8B-B14F-4D97-AF65-F5344CB8AC3E}">
        <p14:creationId xmlns:p14="http://schemas.microsoft.com/office/powerpoint/2010/main" val="3172673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E7F21-E855-C3E5-EC17-A373FA1E34D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C8A3756-D83D-BCC0-AE4F-D07B042B95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6AD11B9-E058-7BA4-D970-4F06D8EBBB8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0E0410E-D36F-86AE-AA57-CE37F900C7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BC8AEAF-8FD7-6CC3-27BB-34AF573DBA1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2940091-B6F9-14A5-6E6F-84E2643BBE9B}"/>
              </a:ext>
            </a:extLst>
          </p:cNvPr>
          <p:cNvSpPr>
            <a:spLocks noGrp="1"/>
          </p:cNvSpPr>
          <p:nvPr>
            <p:ph type="dt" sz="half" idx="10"/>
          </p:nvPr>
        </p:nvSpPr>
        <p:spPr/>
        <p:txBody>
          <a:bodyPr/>
          <a:lstStyle/>
          <a:p>
            <a:fld id="{92A4E2F5-B65F-BB40-BBE7-EA42A013094D}" type="datetimeFigureOut">
              <a:rPr lang="en-GB" smtClean="0"/>
              <a:t>20/03/2025</a:t>
            </a:fld>
            <a:endParaRPr lang="en-GB" dirty="0"/>
          </a:p>
        </p:txBody>
      </p:sp>
      <p:sp>
        <p:nvSpPr>
          <p:cNvPr id="8" name="Footer Placeholder 7">
            <a:extLst>
              <a:ext uri="{FF2B5EF4-FFF2-40B4-BE49-F238E27FC236}">
                <a16:creationId xmlns:a16="http://schemas.microsoft.com/office/drawing/2014/main" id="{8E0AED15-B421-8290-D419-BAB70A7A496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F895CFF-6B51-5ACD-AF92-116B7D7E3F19}"/>
              </a:ext>
            </a:extLst>
          </p:cNvPr>
          <p:cNvSpPr>
            <a:spLocks noGrp="1"/>
          </p:cNvSpPr>
          <p:nvPr>
            <p:ph type="sldNum" sz="quarter" idx="12"/>
          </p:nvPr>
        </p:nvSpPr>
        <p:spPr/>
        <p:txBody>
          <a:bodyPr/>
          <a:lstStyle/>
          <a:p>
            <a:fld id="{899B9CE3-075E-214F-9268-B09AA73BC32B}" type="slidenum">
              <a:rPr lang="en-GB" smtClean="0"/>
              <a:t>‹#›</a:t>
            </a:fld>
            <a:endParaRPr lang="en-GB" dirty="0"/>
          </a:p>
        </p:txBody>
      </p:sp>
    </p:spTree>
    <p:extLst>
      <p:ext uri="{BB962C8B-B14F-4D97-AF65-F5344CB8AC3E}">
        <p14:creationId xmlns:p14="http://schemas.microsoft.com/office/powerpoint/2010/main" val="20977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6DCE3-2995-CBE0-E12D-CB1C5952849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A8F12A4-7E43-49FF-0BC4-EBA471CD3FD8}"/>
              </a:ext>
            </a:extLst>
          </p:cNvPr>
          <p:cNvSpPr>
            <a:spLocks noGrp="1"/>
          </p:cNvSpPr>
          <p:nvPr>
            <p:ph type="dt" sz="half" idx="10"/>
          </p:nvPr>
        </p:nvSpPr>
        <p:spPr/>
        <p:txBody>
          <a:bodyPr/>
          <a:lstStyle/>
          <a:p>
            <a:fld id="{92A4E2F5-B65F-BB40-BBE7-EA42A013094D}" type="datetimeFigureOut">
              <a:rPr lang="en-GB" smtClean="0"/>
              <a:t>20/03/2025</a:t>
            </a:fld>
            <a:endParaRPr lang="en-GB" dirty="0"/>
          </a:p>
        </p:txBody>
      </p:sp>
      <p:sp>
        <p:nvSpPr>
          <p:cNvPr id="4" name="Footer Placeholder 3">
            <a:extLst>
              <a:ext uri="{FF2B5EF4-FFF2-40B4-BE49-F238E27FC236}">
                <a16:creationId xmlns:a16="http://schemas.microsoft.com/office/drawing/2014/main" id="{44F85F7D-C2A8-AF1F-3B56-3772ED4D892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7C72FA1-612E-1705-5604-2AA82F32597C}"/>
              </a:ext>
            </a:extLst>
          </p:cNvPr>
          <p:cNvSpPr>
            <a:spLocks noGrp="1"/>
          </p:cNvSpPr>
          <p:nvPr>
            <p:ph type="sldNum" sz="quarter" idx="12"/>
          </p:nvPr>
        </p:nvSpPr>
        <p:spPr/>
        <p:txBody>
          <a:bodyPr/>
          <a:lstStyle/>
          <a:p>
            <a:fld id="{899B9CE3-075E-214F-9268-B09AA73BC32B}" type="slidenum">
              <a:rPr lang="en-GB" smtClean="0"/>
              <a:t>‹#›</a:t>
            </a:fld>
            <a:endParaRPr lang="en-GB" dirty="0"/>
          </a:p>
        </p:txBody>
      </p:sp>
    </p:spTree>
    <p:extLst>
      <p:ext uri="{BB962C8B-B14F-4D97-AF65-F5344CB8AC3E}">
        <p14:creationId xmlns:p14="http://schemas.microsoft.com/office/powerpoint/2010/main" val="256927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62D635-C8FD-C664-4212-3174B789EF6A}"/>
              </a:ext>
            </a:extLst>
          </p:cNvPr>
          <p:cNvSpPr>
            <a:spLocks noGrp="1"/>
          </p:cNvSpPr>
          <p:nvPr>
            <p:ph type="dt" sz="half" idx="10"/>
          </p:nvPr>
        </p:nvSpPr>
        <p:spPr/>
        <p:txBody>
          <a:bodyPr/>
          <a:lstStyle/>
          <a:p>
            <a:fld id="{92A4E2F5-B65F-BB40-BBE7-EA42A013094D}" type="datetimeFigureOut">
              <a:rPr lang="en-GB" smtClean="0"/>
              <a:t>20/03/2025</a:t>
            </a:fld>
            <a:endParaRPr lang="en-GB" dirty="0"/>
          </a:p>
        </p:txBody>
      </p:sp>
      <p:sp>
        <p:nvSpPr>
          <p:cNvPr id="3" name="Footer Placeholder 2">
            <a:extLst>
              <a:ext uri="{FF2B5EF4-FFF2-40B4-BE49-F238E27FC236}">
                <a16:creationId xmlns:a16="http://schemas.microsoft.com/office/drawing/2014/main" id="{43ADFDAB-5146-618F-1B9A-16CE13CB5C2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A956784-ED4B-E1DD-3D34-3437310226E4}"/>
              </a:ext>
            </a:extLst>
          </p:cNvPr>
          <p:cNvSpPr>
            <a:spLocks noGrp="1"/>
          </p:cNvSpPr>
          <p:nvPr>
            <p:ph type="sldNum" sz="quarter" idx="12"/>
          </p:nvPr>
        </p:nvSpPr>
        <p:spPr/>
        <p:txBody>
          <a:bodyPr/>
          <a:lstStyle/>
          <a:p>
            <a:fld id="{899B9CE3-075E-214F-9268-B09AA73BC32B}" type="slidenum">
              <a:rPr lang="en-GB" smtClean="0"/>
              <a:t>‹#›</a:t>
            </a:fld>
            <a:endParaRPr lang="en-GB" dirty="0"/>
          </a:p>
        </p:txBody>
      </p:sp>
    </p:spTree>
    <p:extLst>
      <p:ext uri="{BB962C8B-B14F-4D97-AF65-F5344CB8AC3E}">
        <p14:creationId xmlns:p14="http://schemas.microsoft.com/office/powerpoint/2010/main" val="520331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3D61-36C2-BDDF-8164-70EE3AD868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3111D3C-502C-530A-2ADD-AF780D2A91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695D469-B5EB-C5F0-43AE-9F4FF8D48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516987-7DC8-CC0B-E7BF-2EE1CBBB8EAE}"/>
              </a:ext>
            </a:extLst>
          </p:cNvPr>
          <p:cNvSpPr>
            <a:spLocks noGrp="1"/>
          </p:cNvSpPr>
          <p:nvPr>
            <p:ph type="dt" sz="half" idx="10"/>
          </p:nvPr>
        </p:nvSpPr>
        <p:spPr/>
        <p:txBody>
          <a:bodyPr/>
          <a:lstStyle/>
          <a:p>
            <a:fld id="{92A4E2F5-B65F-BB40-BBE7-EA42A013094D}" type="datetimeFigureOut">
              <a:rPr lang="en-GB" smtClean="0"/>
              <a:t>20/03/2025</a:t>
            </a:fld>
            <a:endParaRPr lang="en-GB" dirty="0"/>
          </a:p>
        </p:txBody>
      </p:sp>
      <p:sp>
        <p:nvSpPr>
          <p:cNvPr id="6" name="Footer Placeholder 5">
            <a:extLst>
              <a:ext uri="{FF2B5EF4-FFF2-40B4-BE49-F238E27FC236}">
                <a16:creationId xmlns:a16="http://schemas.microsoft.com/office/drawing/2014/main" id="{6F73BBBC-4DEB-9066-C165-50D807781CD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EF96928-D799-C1E0-D9C5-7FE03CEF64B4}"/>
              </a:ext>
            </a:extLst>
          </p:cNvPr>
          <p:cNvSpPr>
            <a:spLocks noGrp="1"/>
          </p:cNvSpPr>
          <p:nvPr>
            <p:ph type="sldNum" sz="quarter" idx="12"/>
          </p:nvPr>
        </p:nvSpPr>
        <p:spPr/>
        <p:txBody>
          <a:bodyPr/>
          <a:lstStyle/>
          <a:p>
            <a:fld id="{899B9CE3-075E-214F-9268-B09AA73BC32B}" type="slidenum">
              <a:rPr lang="en-GB" smtClean="0"/>
              <a:t>‹#›</a:t>
            </a:fld>
            <a:endParaRPr lang="en-GB" dirty="0"/>
          </a:p>
        </p:txBody>
      </p:sp>
    </p:spTree>
    <p:extLst>
      <p:ext uri="{BB962C8B-B14F-4D97-AF65-F5344CB8AC3E}">
        <p14:creationId xmlns:p14="http://schemas.microsoft.com/office/powerpoint/2010/main" val="7098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DD58-A1EC-6816-180A-D63D716F42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B043504-ADFD-61E6-783D-76B1021C87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4C17388-C5ED-EC7E-E69C-DAB090509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61C36A-79EB-C803-36D2-955B5EF55E8F}"/>
              </a:ext>
            </a:extLst>
          </p:cNvPr>
          <p:cNvSpPr>
            <a:spLocks noGrp="1"/>
          </p:cNvSpPr>
          <p:nvPr>
            <p:ph type="dt" sz="half" idx="10"/>
          </p:nvPr>
        </p:nvSpPr>
        <p:spPr/>
        <p:txBody>
          <a:bodyPr/>
          <a:lstStyle/>
          <a:p>
            <a:fld id="{92A4E2F5-B65F-BB40-BBE7-EA42A013094D}" type="datetimeFigureOut">
              <a:rPr lang="en-GB" smtClean="0"/>
              <a:t>20/03/2025</a:t>
            </a:fld>
            <a:endParaRPr lang="en-GB" dirty="0"/>
          </a:p>
        </p:txBody>
      </p:sp>
      <p:sp>
        <p:nvSpPr>
          <p:cNvPr id="6" name="Footer Placeholder 5">
            <a:extLst>
              <a:ext uri="{FF2B5EF4-FFF2-40B4-BE49-F238E27FC236}">
                <a16:creationId xmlns:a16="http://schemas.microsoft.com/office/drawing/2014/main" id="{DF876438-E7CF-F9A7-7AC6-E8B6F5D6FB8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1881F5B-CE05-EC1E-FB75-CC672A5B6BB4}"/>
              </a:ext>
            </a:extLst>
          </p:cNvPr>
          <p:cNvSpPr>
            <a:spLocks noGrp="1"/>
          </p:cNvSpPr>
          <p:nvPr>
            <p:ph type="sldNum" sz="quarter" idx="12"/>
          </p:nvPr>
        </p:nvSpPr>
        <p:spPr/>
        <p:txBody>
          <a:bodyPr/>
          <a:lstStyle/>
          <a:p>
            <a:fld id="{899B9CE3-075E-214F-9268-B09AA73BC32B}" type="slidenum">
              <a:rPr lang="en-GB" smtClean="0"/>
              <a:t>‹#›</a:t>
            </a:fld>
            <a:endParaRPr lang="en-GB" dirty="0"/>
          </a:p>
        </p:txBody>
      </p:sp>
    </p:spTree>
    <p:extLst>
      <p:ext uri="{BB962C8B-B14F-4D97-AF65-F5344CB8AC3E}">
        <p14:creationId xmlns:p14="http://schemas.microsoft.com/office/powerpoint/2010/main" val="334917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AE263C-5247-29DB-95DF-22327DA4B2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FEB7830-F5A3-DA30-8767-0DDE1266D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2ACB625-3475-CD7B-DDF8-683CFEF80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A4E2F5-B65F-BB40-BBE7-EA42A013094D}" type="datetimeFigureOut">
              <a:rPr lang="en-GB" smtClean="0"/>
              <a:t>20/03/2025</a:t>
            </a:fld>
            <a:endParaRPr lang="en-GB" dirty="0"/>
          </a:p>
        </p:txBody>
      </p:sp>
      <p:sp>
        <p:nvSpPr>
          <p:cNvPr id="5" name="Footer Placeholder 4">
            <a:extLst>
              <a:ext uri="{FF2B5EF4-FFF2-40B4-BE49-F238E27FC236}">
                <a16:creationId xmlns:a16="http://schemas.microsoft.com/office/drawing/2014/main" id="{87306660-25E7-3E96-A586-603871CAB0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5808E187-9850-4D81-9364-AE70E6F4D6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9B9CE3-075E-214F-9268-B09AA73BC32B}" type="slidenum">
              <a:rPr lang="en-GB" smtClean="0"/>
              <a:t>‹#›</a:t>
            </a:fld>
            <a:endParaRPr lang="en-GB" dirty="0"/>
          </a:p>
        </p:txBody>
      </p:sp>
    </p:spTree>
    <p:extLst>
      <p:ext uri="{BB962C8B-B14F-4D97-AF65-F5344CB8AC3E}">
        <p14:creationId xmlns:p14="http://schemas.microsoft.com/office/powerpoint/2010/main" val="3345345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emanticscholar.org/reader/2ee9fcd221936030b6163e547d9ba602fc60b110" TargetMode="External"/><Relationship Id="rId2" Type="http://schemas.openxmlformats.org/officeDocument/2006/relationships/hyperlink" Target="https://www.sciencepublishinggroup.com/article/10.11648/ijaos.20210502.12"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onlinelibrary.wiley.com/doi/10.1002/phbl.19720280106"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geoengineeringwatch.or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technocracy.news/"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ipcc.ch/site/assets/uploads/2018/03/ipcc_far_wg_I_full_report.pdf"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polut.net/das-nicht-passende-klimapanikpuzzle-teil-2-von-markus-fiedler/" TargetMode="External"/><Relationship Id="rId1" Type="http://schemas.openxmlformats.org/officeDocument/2006/relationships/slideLayout" Target="../slideLayouts/slideLayout1.xml"/><Relationship Id="rId4" Type="http://schemas.openxmlformats.org/officeDocument/2006/relationships/hyperlink" Target="https://climatecite.com/wp-content/uploads/180yrsco2chemana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7164-C391-43D5-67F0-C46A8665FD42}"/>
              </a:ext>
            </a:extLst>
          </p:cNvPr>
          <p:cNvSpPr>
            <a:spLocks noGrp="1"/>
          </p:cNvSpPr>
          <p:nvPr>
            <p:ph type="ctrTitle"/>
          </p:nvPr>
        </p:nvSpPr>
        <p:spPr/>
        <p:txBody>
          <a:bodyPr/>
          <a:lstStyle/>
          <a:p>
            <a:r>
              <a:rPr lang="en-GB" b="1" dirty="0">
                <a:latin typeface="Verdana" panose="020B0604030504040204" pitchFamily="34" charset="0"/>
                <a:ea typeface="Verdana" panose="020B0604030504040204" pitchFamily="34" charset="0"/>
                <a:cs typeface="Verdana" panose="020B0604030504040204" pitchFamily="34" charset="0"/>
              </a:rPr>
              <a:t>Climate Change</a:t>
            </a:r>
          </a:p>
        </p:txBody>
      </p:sp>
      <p:sp>
        <p:nvSpPr>
          <p:cNvPr id="3" name="Subtitle 2">
            <a:extLst>
              <a:ext uri="{FF2B5EF4-FFF2-40B4-BE49-F238E27FC236}">
                <a16:creationId xmlns:a16="http://schemas.microsoft.com/office/drawing/2014/main" id="{E2292258-0F6B-04B1-F456-790B829F2B24}"/>
              </a:ext>
            </a:extLst>
          </p:cNvPr>
          <p:cNvSpPr>
            <a:spLocks noGrp="1"/>
          </p:cNvSpPr>
          <p:nvPr>
            <p:ph type="subTitle" idx="1"/>
          </p:nvPr>
        </p:nvSpPr>
        <p:spPr/>
        <p:txBody>
          <a:bodyPr/>
          <a:lstStyle/>
          <a:p>
            <a:r>
              <a:rPr lang="en-GB" b="1" dirty="0">
                <a:latin typeface="Verdana" panose="020B0604030504040204" pitchFamily="34" charset="0"/>
                <a:ea typeface="Verdana" panose="020B0604030504040204" pitchFamily="34" charset="0"/>
                <a:cs typeface="Verdana" panose="020B0604030504040204" pitchFamily="34" charset="0"/>
              </a:rPr>
              <a:t>Facts &amp; Figures</a:t>
            </a:r>
          </a:p>
        </p:txBody>
      </p:sp>
      <p:sp>
        <p:nvSpPr>
          <p:cNvPr id="4" name="TextBox 3">
            <a:extLst>
              <a:ext uri="{FF2B5EF4-FFF2-40B4-BE49-F238E27FC236}">
                <a16:creationId xmlns:a16="http://schemas.microsoft.com/office/drawing/2014/main" id="{876DF62C-430A-C182-C7E4-21E5B40B9C34}"/>
              </a:ext>
            </a:extLst>
          </p:cNvPr>
          <p:cNvSpPr txBox="1"/>
          <p:nvPr/>
        </p:nvSpPr>
        <p:spPr>
          <a:xfrm>
            <a:off x="9607296" y="6339840"/>
            <a:ext cx="2313005" cy="369332"/>
          </a:xfrm>
          <a:prstGeom prst="rect">
            <a:avLst/>
          </a:prstGeom>
          <a:noFill/>
        </p:spPr>
        <p:txBody>
          <a:bodyPr wrap="non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Dr Oliver Kneerich</a:t>
            </a:r>
          </a:p>
        </p:txBody>
      </p:sp>
    </p:spTree>
    <p:extLst>
      <p:ext uri="{BB962C8B-B14F-4D97-AF65-F5344CB8AC3E}">
        <p14:creationId xmlns:p14="http://schemas.microsoft.com/office/powerpoint/2010/main" val="2101343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F90FD-B495-A2EA-E813-AC8609351F4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35B5ECCE-676B-0DFA-FA0D-F667BB399715}"/>
              </a:ext>
            </a:extLst>
          </p:cNvPr>
          <p:cNvSpPr>
            <a:spLocks noGrp="1"/>
          </p:cNvSpPr>
          <p:nvPr>
            <p:ph type="ctrTitle"/>
          </p:nvPr>
        </p:nvSpPr>
        <p:spPr>
          <a:xfrm>
            <a:off x="578199" y="451104"/>
            <a:ext cx="9388761" cy="497002"/>
          </a:xfrm>
        </p:spPr>
        <p:txBody>
          <a:bodyPr>
            <a:normAutofit fontScale="90000"/>
          </a:bodyPr>
          <a:lstStyle/>
          <a:p>
            <a:pPr algn="l"/>
            <a:r>
              <a:rPr lang="en-GB" sz="2700" b="1" dirty="0">
                <a:latin typeface="Verdana" panose="020B0604030504040204" pitchFamily="34" charset="0"/>
                <a:ea typeface="Verdana" panose="020B0604030504040204" pitchFamily="34" charset="0"/>
                <a:cs typeface="Verdana" panose="020B0604030504040204" pitchFamily="34" charset="0"/>
              </a:rPr>
              <a:t>Climate sensitivity to increases in CO2 concentration </a:t>
            </a:r>
          </a:p>
        </p:txBody>
      </p:sp>
      <p:sp>
        <p:nvSpPr>
          <p:cNvPr id="2" name="Textfeld 3">
            <a:extLst>
              <a:ext uri="{FF2B5EF4-FFF2-40B4-BE49-F238E27FC236}">
                <a16:creationId xmlns:a16="http://schemas.microsoft.com/office/drawing/2014/main" id="{BF5FA7E9-2217-F8C2-D4B5-0F1BEDE3A27E}"/>
              </a:ext>
            </a:extLst>
          </p:cNvPr>
          <p:cNvSpPr txBox="1">
            <a:spLocks noChangeArrowheads="1"/>
          </p:cNvSpPr>
          <p:nvPr/>
        </p:nvSpPr>
        <p:spPr bwMode="auto">
          <a:xfrm>
            <a:off x="93345" y="5529263"/>
            <a:ext cx="71818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1000">
                <a:latin typeface="+mn-lt"/>
              </a:rPr>
              <a:t>Coe, D., </a:t>
            </a:r>
            <a:r>
              <a:rPr lang="de-DE" altLang="de-DE" sz="1000" err="1">
                <a:latin typeface="+mn-lt"/>
              </a:rPr>
              <a:t>Fabinski</a:t>
            </a:r>
            <a:r>
              <a:rPr lang="de-DE" altLang="de-DE" sz="1000">
                <a:latin typeface="+mn-lt"/>
              </a:rPr>
              <a:t>, W., Wiegleb, G., (2021). The </a:t>
            </a:r>
            <a:r>
              <a:rPr lang="de-DE" altLang="de-DE" sz="1000" err="1">
                <a:latin typeface="+mn-lt"/>
              </a:rPr>
              <a:t>impact</a:t>
            </a:r>
            <a:r>
              <a:rPr lang="de-DE" altLang="de-DE" sz="1000">
                <a:latin typeface="+mn-lt"/>
              </a:rPr>
              <a:t> </a:t>
            </a:r>
            <a:r>
              <a:rPr lang="de-DE" altLang="de-DE" sz="1000" err="1">
                <a:latin typeface="+mn-lt"/>
              </a:rPr>
              <a:t>of</a:t>
            </a:r>
            <a:r>
              <a:rPr lang="de-DE" altLang="de-DE" sz="1000">
                <a:latin typeface="+mn-lt"/>
              </a:rPr>
              <a:t> CO2 , H2O and Other “</a:t>
            </a:r>
            <a:r>
              <a:rPr lang="de-DE" altLang="de-DE" sz="1000" err="1">
                <a:latin typeface="+mn-lt"/>
              </a:rPr>
              <a:t>Greenhouse</a:t>
            </a:r>
            <a:r>
              <a:rPr lang="de-DE" altLang="de-DE" sz="1000">
                <a:latin typeface="+mn-lt"/>
              </a:rPr>
              <a:t> Gases“ on Equilibrium Earth </a:t>
            </a:r>
            <a:r>
              <a:rPr lang="de-DE" altLang="de-DE" sz="1000" err="1">
                <a:latin typeface="+mn-lt"/>
              </a:rPr>
              <a:t>Temperatures</a:t>
            </a:r>
            <a:r>
              <a:rPr lang="de-DE" altLang="de-DE" sz="1000">
                <a:latin typeface="+mn-lt"/>
              </a:rPr>
              <a:t>. International Journal </a:t>
            </a:r>
            <a:r>
              <a:rPr lang="de-DE" altLang="de-DE" sz="1000" err="1">
                <a:latin typeface="+mn-lt"/>
              </a:rPr>
              <a:t>of</a:t>
            </a:r>
            <a:r>
              <a:rPr lang="de-DE" altLang="de-DE" sz="1000">
                <a:latin typeface="+mn-lt"/>
              </a:rPr>
              <a:t> </a:t>
            </a:r>
            <a:r>
              <a:rPr lang="de-DE" altLang="de-DE" sz="1000" err="1">
                <a:latin typeface="+mn-lt"/>
              </a:rPr>
              <a:t>Atmospheric</a:t>
            </a:r>
            <a:r>
              <a:rPr lang="de-DE" altLang="de-DE" sz="1000">
                <a:latin typeface="+mn-lt"/>
              </a:rPr>
              <a:t> and </a:t>
            </a:r>
            <a:r>
              <a:rPr lang="de-DE" altLang="de-DE" sz="1000" err="1">
                <a:latin typeface="+mn-lt"/>
              </a:rPr>
              <a:t>Oceanic</a:t>
            </a:r>
            <a:r>
              <a:rPr lang="de-DE" altLang="de-DE" sz="1000">
                <a:latin typeface="+mn-lt"/>
              </a:rPr>
              <a:t> Sciences (online). 5(2), pp. 29-40. </a:t>
            </a:r>
            <a:r>
              <a:rPr lang="de-DE" altLang="de-DE" sz="1000" err="1">
                <a:latin typeface="+mn-lt"/>
              </a:rPr>
              <a:t>Available</a:t>
            </a:r>
            <a:r>
              <a:rPr lang="de-DE" altLang="de-DE" sz="1000">
                <a:latin typeface="+mn-lt"/>
              </a:rPr>
              <a:t> </a:t>
            </a:r>
            <a:r>
              <a:rPr lang="de-DE" altLang="de-DE" sz="1000" err="1">
                <a:latin typeface="+mn-lt"/>
              </a:rPr>
              <a:t>from</a:t>
            </a:r>
            <a:r>
              <a:rPr lang="de-DE" altLang="de-DE" sz="1000">
                <a:latin typeface="+mn-lt"/>
              </a:rPr>
              <a:t>: </a:t>
            </a:r>
            <a:r>
              <a:rPr lang="de-DE" altLang="de-DE" sz="1000">
                <a:latin typeface="+mn-lt"/>
                <a:hlinkClick r:id="rId2">
                  <a:extLst>
                    <a:ext uri="{A12FA001-AC4F-418D-AE19-62706E023703}">
                      <ahyp:hlinkClr xmlns:ahyp="http://schemas.microsoft.com/office/drawing/2018/hyperlinkcolor" val="tx"/>
                    </a:ext>
                  </a:extLst>
                </a:hlinkClick>
              </a:rPr>
              <a:t>https://www.sciencepublishinggroup.com/article/10.11648/ijaos.20210502.12</a:t>
            </a:r>
            <a:endParaRPr lang="de-DE" altLang="de-DE" sz="1000">
              <a:latin typeface="+mn-lt"/>
            </a:endParaRPr>
          </a:p>
          <a:p>
            <a:r>
              <a:rPr lang="de-DE" altLang="de-DE" sz="1000">
                <a:latin typeface="+mn-lt"/>
              </a:rPr>
              <a:t>Schildknecht, D., (2020). The Saturation </a:t>
            </a:r>
            <a:r>
              <a:rPr lang="de-DE" altLang="de-DE" sz="1000" err="1">
                <a:latin typeface="+mn-lt"/>
              </a:rPr>
              <a:t>of</a:t>
            </a:r>
            <a:r>
              <a:rPr lang="de-DE" altLang="de-DE" sz="1000">
                <a:latin typeface="+mn-lt"/>
              </a:rPr>
              <a:t> </a:t>
            </a:r>
            <a:r>
              <a:rPr lang="de-DE" altLang="de-DE" sz="1000" err="1">
                <a:latin typeface="+mn-lt"/>
              </a:rPr>
              <a:t>the</a:t>
            </a:r>
            <a:r>
              <a:rPr lang="de-DE" altLang="de-DE" sz="1000">
                <a:latin typeface="+mn-lt"/>
              </a:rPr>
              <a:t> Infrared Absorption </a:t>
            </a:r>
            <a:r>
              <a:rPr lang="de-DE" altLang="de-DE" sz="1000" err="1">
                <a:latin typeface="+mn-lt"/>
              </a:rPr>
              <a:t>by</a:t>
            </a:r>
            <a:r>
              <a:rPr lang="de-DE" altLang="de-DE" sz="1000">
                <a:latin typeface="+mn-lt"/>
              </a:rPr>
              <a:t> Carbon Dioxide in </a:t>
            </a:r>
            <a:r>
              <a:rPr lang="de-DE" altLang="de-DE" sz="1000" err="1">
                <a:latin typeface="+mn-lt"/>
              </a:rPr>
              <a:t>the</a:t>
            </a:r>
            <a:r>
              <a:rPr lang="de-DE" altLang="de-DE" sz="1000">
                <a:latin typeface="+mn-lt"/>
              </a:rPr>
              <a:t> </a:t>
            </a:r>
            <a:r>
              <a:rPr lang="de-DE" altLang="de-DE" sz="1000" err="1">
                <a:latin typeface="+mn-lt"/>
              </a:rPr>
              <a:t>Atmosphere</a:t>
            </a:r>
            <a:r>
              <a:rPr lang="de-DE" altLang="de-DE" sz="1000">
                <a:latin typeface="+mn-lt"/>
              </a:rPr>
              <a:t>. Faculty </a:t>
            </a:r>
            <a:r>
              <a:rPr lang="de-DE" altLang="de-DE" sz="1000" err="1">
                <a:latin typeface="+mn-lt"/>
              </a:rPr>
              <a:t>of</a:t>
            </a:r>
            <a:r>
              <a:rPr lang="de-DE" altLang="de-DE" sz="1000">
                <a:latin typeface="+mn-lt"/>
              </a:rPr>
              <a:t> Physics. University </a:t>
            </a:r>
            <a:r>
              <a:rPr lang="de-DE" altLang="de-DE" sz="1000" err="1">
                <a:latin typeface="+mn-lt"/>
              </a:rPr>
              <a:t>of</a:t>
            </a:r>
            <a:r>
              <a:rPr lang="de-DE" altLang="de-DE" sz="1000">
                <a:latin typeface="+mn-lt"/>
              </a:rPr>
              <a:t> Bielefeld, Germany. </a:t>
            </a:r>
            <a:r>
              <a:rPr lang="de-DE" altLang="de-DE" sz="1000" err="1">
                <a:latin typeface="+mn-lt"/>
              </a:rPr>
              <a:t>Available</a:t>
            </a:r>
            <a:r>
              <a:rPr lang="de-DE" altLang="de-DE" sz="1000">
                <a:latin typeface="+mn-lt"/>
              </a:rPr>
              <a:t> </a:t>
            </a:r>
            <a:r>
              <a:rPr lang="de-DE" altLang="de-DE" sz="1000" err="1">
                <a:latin typeface="+mn-lt"/>
              </a:rPr>
              <a:t>from</a:t>
            </a:r>
            <a:r>
              <a:rPr lang="de-DE" altLang="de-DE" sz="1000">
                <a:latin typeface="+mn-lt"/>
              </a:rPr>
              <a:t>: </a:t>
            </a:r>
            <a:r>
              <a:rPr lang="de-DE" altLang="de-DE" sz="1000">
                <a:latin typeface="+mn-lt"/>
                <a:hlinkClick r:id="rId3">
                  <a:extLst>
                    <a:ext uri="{A12FA001-AC4F-418D-AE19-62706E023703}">
                      <ahyp:hlinkClr xmlns:ahyp="http://schemas.microsoft.com/office/drawing/2018/hyperlinkcolor" val="tx"/>
                    </a:ext>
                  </a:extLst>
                </a:hlinkClick>
              </a:rPr>
              <a:t>https://www.semanticscholar.org/reader/2ee9fcd221936030b6163e547d9ba602fc60b110</a:t>
            </a:r>
            <a:endParaRPr lang="de-DE" altLang="de-DE" sz="1000">
              <a:latin typeface="+mn-lt"/>
            </a:endParaRPr>
          </a:p>
          <a:p>
            <a:r>
              <a:rPr lang="de-DE" altLang="de-DE" sz="1000">
                <a:latin typeface="+mn-lt"/>
                <a:hlinkClick r:id="rId4">
                  <a:extLst>
                    <a:ext uri="{A12FA001-AC4F-418D-AE19-62706E023703}">
                      <ahyp:hlinkClr xmlns:ahyp="http://schemas.microsoft.com/office/drawing/2018/hyperlinkcolor" val="tx"/>
                    </a:ext>
                  </a:extLst>
                </a:hlinkClick>
              </a:rPr>
              <a:t>https://onlinelibrary.wiley.com/doi/10.1002/phbl.19720280106</a:t>
            </a:r>
            <a:endParaRPr lang="de-DE" altLang="de-DE" sz="1000">
              <a:latin typeface="+mn-lt"/>
            </a:endParaRPr>
          </a:p>
        </p:txBody>
      </p:sp>
      <p:pic>
        <p:nvPicPr>
          <p:cNvPr id="3" name="Grafik 4">
            <a:extLst>
              <a:ext uri="{FF2B5EF4-FFF2-40B4-BE49-F238E27FC236}">
                <a16:creationId xmlns:a16="http://schemas.microsoft.com/office/drawing/2014/main" id="{F931D486-118E-DAF7-70F4-443B964B20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833" y="1015048"/>
            <a:ext cx="4997450" cy="447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6">
            <a:extLst>
              <a:ext uri="{FF2B5EF4-FFF2-40B4-BE49-F238E27FC236}">
                <a16:creationId xmlns:a16="http://schemas.microsoft.com/office/drawing/2014/main" id="{0F296AFB-9A2E-5688-086F-FF5F9A59970E}"/>
              </a:ext>
            </a:extLst>
          </p:cNvPr>
          <p:cNvSpPr txBox="1">
            <a:spLocks noChangeArrowheads="1"/>
          </p:cNvSpPr>
          <p:nvPr/>
        </p:nvSpPr>
        <p:spPr bwMode="auto">
          <a:xfrm>
            <a:off x="5338128" y="909320"/>
            <a:ext cx="266223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1400" dirty="0">
                <a:latin typeface="Verdana" panose="020B0604030504040204" pitchFamily="34" charset="0"/>
                <a:ea typeface="Verdana" panose="020B0604030504040204" pitchFamily="34" charset="0"/>
                <a:cs typeface="Verdana" panose="020B0604030504040204" pitchFamily="34" charset="0"/>
              </a:rPr>
              <a:t>“This </a:t>
            </a:r>
            <a:r>
              <a:rPr lang="de-DE" altLang="de-DE" sz="1400" dirty="0" err="1">
                <a:latin typeface="Verdana" panose="020B0604030504040204" pitchFamily="34" charset="0"/>
                <a:ea typeface="Verdana" panose="020B0604030504040204" pitchFamily="34" charset="0"/>
                <a:cs typeface="Verdana" panose="020B0604030504040204" pitchFamily="34" charset="0"/>
              </a:rPr>
              <a:t>result</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strongly</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suggests</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that</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increasing</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levels</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of</a:t>
            </a:r>
            <a:r>
              <a:rPr lang="de-DE" altLang="de-DE" sz="1400" dirty="0">
                <a:latin typeface="Verdana" panose="020B0604030504040204" pitchFamily="34" charset="0"/>
                <a:ea typeface="Verdana" panose="020B0604030504040204" pitchFamily="34" charset="0"/>
                <a:cs typeface="Verdana" panose="020B0604030504040204" pitchFamily="34" charset="0"/>
              </a:rPr>
              <a:t> CO2 will not </a:t>
            </a:r>
            <a:r>
              <a:rPr lang="de-DE" altLang="de-DE" sz="1400" dirty="0" err="1">
                <a:latin typeface="Verdana" panose="020B0604030504040204" pitchFamily="34" charset="0"/>
                <a:ea typeface="Verdana" panose="020B0604030504040204" pitchFamily="34" charset="0"/>
                <a:cs typeface="Verdana" panose="020B0604030504040204" pitchFamily="34" charset="0"/>
              </a:rPr>
              <a:t>lead</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to</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significant</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changes</a:t>
            </a:r>
            <a:r>
              <a:rPr lang="de-DE" altLang="de-DE" sz="1400" dirty="0">
                <a:latin typeface="Verdana" panose="020B0604030504040204" pitchFamily="34" charset="0"/>
                <a:ea typeface="Verdana" panose="020B0604030504040204" pitchFamily="34" charset="0"/>
                <a:cs typeface="Verdana" panose="020B0604030504040204" pitchFamily="34" charset="0"/>
              </a:rPr>
              <a:t> in </a:t>
            </a:r>
            <a:r>
              <a:rPr lang="de-DE" altLang="de-DE" sz="1400" dirty="0" err="1">
                <a:latin typeface="Verdana" panose="020B0604030504040204" pitchFamily="34" charset="0"/>
                <a:ea typeface="Verdana" panose="020B0604030504040204" pitchFamily="34" charset="0"/>
                <a:cs typeface="Verdana" panose="020B0604030504040204" pitchFamily="34" charset="0"/>
              </a:rPr>
              <a:t>earth</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temperature</a:t>
            </a:r>
            <a:r>
              <a:rPr lang="de-DE" altLang="de-DE" sz="1400" dirty="0">
                <a:latin typeface="Verdana" panose="020B0604030504040204" pitchFamily="34" charset="0"/>
                <a:ea typeface="Verdana" panose="020B0604030504040204" pitchFamily="34" charset="0"/>
                <a:cs typeface="Verdana" panose="020B0604030504040204" pitchFamily="34" charset="0"/>
              </a:rPr>
              <a:t> and </a:t>
            </a:r>
            <a:r>
              <a:rPr lang="de-DE" altLang="de-DE" sz="1400" dirty="0" err="1">
                <a:latin typeface="Verdana" panose="020B0604030504040204" pitchFamily="34" charset="0"/>
                <a:ea typeface="Verdana" panose="020B0604030504040204" pitchFamily="34" charset="0"/>
                <a:cs typeface="Verdana" panose="020B0604030504040204" pitchFamily="34" charset="0"/>
              </a:rPr>
              <a:t>that</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increases</a:t>
            </a:r>
            <a:r>
              <a:rPr lang="de-DE" altLang="de-DE" sz="1400" dirty="0">
                <a:latin typeface="Verdana" panose="020B0604030504040204" pitchFamily="34" charset="0"/>
                <a:ea typeface="Verdana" panose="020B0604030504040204" pitchFamily="34" charset="0"/>
                <a:cs typeface="Verdana" panose="020B0604030504040204" pitchFamily="34" charset="0"/>
              </a:rPr>
              <a:t> in CH4 and N2O will </a:t>
            </a:r>
            <a:r>
              <a:rPr lang="de-DE" altLang="de-DE" sz="1400" dirty="0" err="1">
                <a:latin typeface="Verdana" panose="020B0604030504040204" pitchFamily="34" charset="0"/>
                <a:ea typeface="Verdana" panose="020B0604030504040204" pitchFamily="34" charset="0"/>
                <a:cs typeface="Verdana" panose="020B0604030504040204" pitchFamily="34" charset="0"/>
              </a:rPr>
              <a:t>have</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very</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little</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discernable</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impact</a:t>
            </a:r>
            <a:r>
              <a:rPr lang="de-DE" altLang="de-DE" sz="1400" dirty="0">
                <a:latin typeface="Verdana" panose="020B0604030504040204" pitchFamily="34" charset="0"/>
                <a:ea typeface="Verdana" panose="020B0604030504040204" pitchFamily="34" charset="0"/>
                <a:cs typeface="Verdana" panose="020B0604030504040204" pitchFamily="34" charset="0"/>
              </a:rPr>
              <a:t>“.</a:t>
            </a:r>
          </a:p>
        </p:txBody>
      </p:sp>
      <p:sp>
        <p:nvSpPr>
          <p:cNvPr id="5" name="Textfeld 7">
            <a:extLst>
              <a:ext uri="{FF2B5EF4-FFF2-40B4-BE49-F238E27FC236}">
                <a16:creationId xmlns:a16="http://schemas.microsoft.com/office/drawing/2014/main" id="{A68ACCEF-4796-28F2-FBCC-3870635CB613}"/>
              </a:ext>
            </a:extLst>
          </p:cNvPr>
          <p:cNvSpPr txBox="1">
            <a:spLocks noChangeArrowheads="1"/>
          </p:cNvSpPr>
          <p:nvPr/>
        </p:nvSpPr>
        <p:spPr bwMode="auto">
          <a:xfrm>
            <a:off x="7393305" y="2329180"/>
            <a:ext cx="1260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800" dirty="0">
                <a:latin typeface="Verdana" panose="020B0604030504040204" pitchFamily="34" charset="0"/>
                <a:ea typeface="Verdana" panose="020B0604030504040204" pitchFamily="34" charset="0"/>
                <a:cs typeface="Verdana" panose="020B0604030504040204" pitchFamily="34" charset="0"/>
              </a:rPr>
              <a:t>CH4 = </a:t>
            </a:r>
            <a:r>
              <a:rPr lang="de-DE" altLang="de-DE" sz="800" dirty="0" err="1">
                <a:latin typeface="Verdana" panose="020B0604030504040204" pitchFamily="34" charset="0"/>
                <a:ea typeface="Verdana" panose="020B0604030504040204" pitchFamily="34" charset="0"/>
                <a:cs typeface="Verdana" panose="020B0604030504040204" pitchFamily="34" charset="0"/>
              </a:rPr>
              <a:t>Methane</a:t>
            </a:r>
            <a:endParaRPr lang="de-DE" altLang="de-DE" sz="800" dirty="0">
              <a:latin typeface="Verdana" panose="020B0604030504040204" pitchFamily="34" charset="0"/>
              <a:ea typeface="Verdana" panose="020B0604030504040204" pitchFamily="34" charset="0"/>
              <a:cs typeface="Verdana" panose="020B0604030504040204" pitchFamily="34" charset="0"/>
            </a:endParaRPr>
          </a:p>
          <a:p>
            <a:r>
              <a:rPr lang="de-DE" altLang="de-DE" sz="800" dirty="0">
                <a:latin typeface="Verdana" panose="020B0604030504040204" pitchFamily="34" charset="0"/>
                <a:ea typeface="Verdana" panose="020B0604030504040204" pitchFamily="34" charset="0"/>
                <a:cs typeface="Verdana" panose="020B0604030504040204" pitchFamily="34" charset="0"/>
              </a:rPr>
              <a:t>N2O = </a:t>
            </a:r>
            <a:r>
              <a:rPr lang="de-DE" altLang="de-DE" sz="800" dirty="0" err="1">
                <a:latin typeface="Verdana" panose="020B0604030504040204" pitchFamily="34" charset="0"/>
                <a:ea typeface="Verdana" panose="020B0604030504040204" pitchFamily="34" charset="0"/>
                <a:cs typeface="Verdana" panose="020B0604030504040204" pitchFamily="34" charset="0"/>
              </a:rPr>
              <a:t>Nitrous</a:t>
            </a:r>
            <a:r>
              <a:rPr lang="de-DE" altLang="de-DE" sz="800" dirty="0">
                <a:latin typeface="Verdana" panose="020B0604030504040204" pitchFamily="34" charset="0"/>
                <a:ea typeface="Verdana" panose="020B0604030504040204" pitchFamily="34" charset="0"/>
                <a:cs typeface="Verdana" panose="020B0604030504040204" pitchFamily="34" charset="0"/>
              </a:rPr>
              <a:t> </a:t>
            </a:r>
            <a:r>
              <a:rPr lang="de-DE" altLang="de-DE" sz="800" dirty="0" err="1">
                <a:latin typeface="Verdana" panose="020B0604030504040204" pitchFamily="34" charset="0"/>
                <a:ea typeface="Verdana" panose="020B0604030504040204" pitchFamily="34" charset="0"/>
                <a:cs typeface="Verdana" panose="020B0604030504040204" pitchFamily="34" charset="0"/>
              </a:rPr>
              <a:t>oxide</a:t>
            </a:r>
            <a:endParaRPr lang="de-DE" alt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feld 9">
            <a:extLst>
              <a:ext uri="{FF2B5EF4-FFF2-40B4-BE49-F238E27FC236}">
                <a16:creationId xmlns:a16="http://schemas.microsoft.com/office/drawing/2014/main" id="{D5263EFF-462F-B5E9-4911-2BA6FF95C995}"/>
              </a:ext>
            </a:extLst>
          </p:cNvPr>
          <p:cNvSpPr txBox="1">
            <a:spLocks noChangeArrowheads="1"/>
          </p:cNvSpPr>
          <p:nvPr/>
        </p:nvSpPr>
        <p:spPr bwMode="auto">
          <a:xfrm>
            <a:off x="5312728" y="2673033"/>
            <a:ext cx="2825432"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1400" dirty="0">
                <a:latin typeface="Verdana" panose="020B0604030504040204" pitchFamily="34" charset="0"/>
                <a:ea typeface="Verdana" panose="020B0604030504040204" pitchFamily="34" charset="0"/>
                <a:cs typeface="Verdana" panose="020B0604030504040204" pitchFamily="34" charset="0"/>
              </a:rPr>
              <a:t>“</a:t>
            </a:r>
            <a:r>
              <a:rPr lang="de-DE" altLang="de-DE" sz="1400" dirty="0" err="1">
                <a:latin typeface="Verdana" panose="020B0604030504040204" pitchFamily="34" charset="0"/>
                <a:ea typeface="Verdana" panose="020B0604030504040204" pitchFamily="34" charset="0"/>
                <a:cs typeface="Verdana" panose="020B0604030504040204" pitchFamily="34" charset="0"/>
              </a:rPr>
              <a:t>Based</a:t>
            </a:r>
            <a:r>
              <a:rPr lang="de-DE" altLang="de-DE" sz="1400" dirty="0">
                <a:latin typeface="Verdana" panose="020B0604030504040204" pitchFamily="34" charset="0"/>
                <a:ea typeface="Verdana" panose="020B0604030504040204" pitchFamily="34" charset="0"/>
                <a:cs typeface="Verdana" panose="020B0604030504040204" pitchFamily="34" charset="0"/>
              </a:rPr>
              <a:t> on </a:t>
            </a:r>
            <a:r>
              <a:rPr lang="de-DE" altLang="de-DE" sz="1400" dirty="0" err="1">
                <a:latin typeface="Verdana" panose="020B0604030504040204" pitchFamily="34" charset="0"/>
                <a:ea typeface="Verdana" panose="020B0604030504040204" pitchFamily="34" charset="0"/>
                <a:cs typeface="Verdana" panose="020B0604030504040204" pitchFamily="34" charset="0"/>
              </a:rPr>
              <a:t>new</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radiative</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transfer</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numerical</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evaluations</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we</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reconsider</a:t>
            </a:r>
            <a:r>
              <a:rPr lang="de-DE" altLang="de-DE" sz="1400" dirty="0">
                <a:latin typeface="Verdana" panose="020B0604030504040204" pitchFamily="34" charset="0"/>
                <a:ea typeface="Verdana" panose="020B0604030504040204" pitchFamily="34" charset="0"/>
                <a:cs typeface="Verdana" panose="020B0604030504040204" pitchFamily="34" charset="0"/>
              </a:rPr>
              <a:t> an </a:t>
            </a:r>
            <a:r>
              <a:rPr lang="de-DE" altLang="de-DE" sz="1400" dirty="0" err="1">
                <a:latin typeface="Verdana" panose="020B0604030504040204" pitchFamily="34" charset="0"/>
                <a:ea typeface="Verdana" panose="020B0604030504040204" pitchFamily="34" charset="0"/>
                <a:cs typeface="Verdana" panose="020B0604030504040204" pitchFamily="34" charset="0"/>
              </a:rPr>
              <a:t>argument</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presented</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by</a:t>
            </a:r>
            <a:r>
              <a:rPr lang="de-DE" altLang="de-DE" sz="1400" dirty="0">
                <a:latin typeface="Verdana" panose="020B0604030504040204" pitchFamily="34" charset="0"/>
                <a:ea typeface="Verdana" panose="020B0604030504040204" pitchFamily="34" charset="0"/>
                <a:cs typeface="Verdana" panose="020B0604030504040204" pitchFamily="34" charset="0"/>
              </a:rPr>
              <a:t> Schack in 1972 </a:t>
            </a:r>
            <a:r>
              <a:rPr lang="de-DE" altLang="de-DE" sz="1400" dirty="0" err="1">
                <a:latin typeface="Verdana" panose="020B0604030504040204" pitchFamily="34" charset="0"/>
                <a:ea typeface="Verdana" panose="020B0604030504040204" pitchFamily="34" charset="0"/>
                <a:cs typeface="Verdana" panose="020B0604030504040204" pitchFamily="34" charset="0"/>
              </a:rPr>
              <a:t>that</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says</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that</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saturation</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of</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the</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absorption</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of</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infrared</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radiation</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by</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carbon</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dioxide</a:t>
            </a:r>
            <a:r>
              <a:rPr lang="de-DE" altLang="de-DE" sz="1400" dirty="0">
                <a:latin typeface="Verdana" panose="020B0604030504040204" pitchFamily="34" charset="0"/>
                <a:ea typeface="Verdana" panose="020B0604030504040204" pitchFamily="34" charset="0"/>
                <a:cs typeface="Verdana" panose="020B0604030504040204" pitchFamily="34" charset="0"/>
              </a:rPr>
              <a:t> in </a:t>
            </a:r>
            <a:r>
              <a:rPr lang="de-DE" altLang="de-DE" sz="1400" dirty="0" err="1">
                <a:latin typeface="Verdana" panose="020B0604030504040204" pitchFamily="34" charset="0"/>
                <a:ea typeface="Verdana" panose="020B0604030504040204" pitchFamily="34" charset="0"/>
                <a:cs typeface="Verdana" panose="020B0604030504040204" pitchFamily="34" charset="0"/>
              </a:rPr>
              <a:t>the</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atmosphere</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sets</a:t>
            </a:r>
            <a:r>
              <a:rPr lang="de-DE" altLang="de-DE" sz="1400" dirty="0">
                <a:latin typeface="Verdana" panose="020B0604030504040204" pitchFamily="34" charset="0"/>
                <a:ea typeface="Verdana" panose="020B0604030504040204" pitchFamily="34" charset="0"/>
                <a:cs typeface="Verdana" panose="020B0604030504040204" pitchFamily="34" charset="0"/>
              </a:rPr>
              <a:t> in </a:t>
            </a:r>
            <a:r>
              <a:rPr lang="de-DE" altLang="de-DE" sz="1400" dirty="0" err="1">
                <a:latin typeface="Verdana" panose="020B0604030504040204" pitchFamily="34" charset="0"/>
                <a:ea typeface="Verdana" panose="020B0604030504040204" pitchFamily="34" charset="0"/>
                <a:cs typeface="Verdana" panose="020B0604030504040204" pitchFamily="34" charset="0"/>
              </a:rPr>
              <a:t>as</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soon</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as</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the</a:t>
            </a:r>
            <a:r>
              <a:rPr lang="de-DE" altLang="de-DE" sz="1400" dirty="0">
                <a:latin typeface="Verdana" panose="020B0604030504040204" pitchFamily="34" charset="0"/>
                <a:ea typeface="Verdana" panose="020B0604030504040204" pitchFamily="34" charset="0"/>
                <a:cs typeface="Verdana" panose="020B0604030504040204" pitchFamily="34" charset="0"/>
              </a:rPr>
              <a:t> relative </a:t>
            </a:r>
            <a:r>
              <a:rPr lang="de-DE" altLang="de-DE" sz="1400" dirty="0" err="1">
                <a:latin typeface="Verdana" panose="020B0604030504040204" pitchFamily="34" charset="0"/>
                <a:ea typeface="Verdana" panose="020B0604030504040204" pitchFamily="34" charset="0"/>
                <a:cs typeface="Verdana" panose="020B0604030504040204" pitchFamily="34" charset="0"/>
              </a:rPr>
              <a:t>concentration</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of</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carbon</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dioxide</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exceeds</a:t>
            </a:r>
            <a:r>
              <a:rPr lang="de-DE" altLang="de-DE" sz="1400" dirty="0">
                <a:latin typeface="Verdana" panose="020B0604030504040204" pitchFamily="34" charset="0"/>
                <a:ea typeface="Verdana" panose="020B0604030504040204" pitchFamily="34" charset="0"/>
                <a:cs typeface="Verdana" panose="020B0604030504040204" pitchFamily="34" charset="0"/>
              </a:rPr>
              <a:t> a </a:t>
            </a:r>
            <a:r>
              <a:rPr lang="de-DE" altLang="de-DE" sz="1400" dirty="0" err="1">
                <a:latin typeface="Verdana" panose="020B0604030504040204" pitchFamily="34" charset="0"/>
                <a:ea typeface="Verdana" panose="020B0604030504040204" pitchFamily="34" charset="0"/>
                <a:cs typeface="Verdana" panose="020B0604030504040204" pitchFamily="34" charset="0"/>
              </a:rPr>
              <a:t>lower</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limit</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of</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approximately</a:t>
            </a:r>
            <a:r>
              <a:rPr lang="de-DE" altLang="de-DE" sz="1400" dirty="0">
                <a:latin typeface="Verdana" panose="020B0604030504040204" pitchFamily="34" charset="0"/>
                <a:ea typeface="Verdana" panose="020B0604030504040204" pitchFamily="34" charset="0"/>
                <a:cs typeface="Verdana" panose="020B0604030504040204" pitchFamily="34" charset="0"/>
              </a:rPr>
              <a:t> 300 ppm“. </a:t>
            </a:r>
          </a:p>
        </p:txBody>
      </p:sp>
      <p:sp>
        <p:nvSpPr>
          <p:cNvPr id="7" name="Textfeld 6">
            <a:extLst>
              <a:ext uri="{FF2B5EF4-FFF2-40B4-BE49-F238E27FC236}">
                <a16:creationId xmlns:a16="http://schemas.microsoft.com/office/drawing/2014/main" id="{FEFD1DEE-D73E-DB11-B143-03CF6773E639}"/>
              </a:ext>
            </a:extLst>
          </p:cNvPr>
          <p:cNvSpPr txBox="1">
            <a:spLocks noChangeArrowheads="1"/>
          </p:cNvSpPr>
          <p:nvPr/>
        </p:nvSpPr>
        <p:spPr bwMode="auto">
          <a:xfrm>
            <a:off x="3522980" y="2916555"/>
            <a:ext cx="15843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1200" dirty="0" err="1">
                <a:latin typeface="+mn-lt"/>
                <a:cs typeface="Arial" panose="020B0604020202020204" pitchFamily="34" charset="0"/>
              </a:rPr>
              <a:t>Logarithmic</a:t>
            </a:r>
            <a:r>
              <a:rPr lang="de-DE" altLang="de-DE" sz="1200" dirty="0">
                <a:latin typeface="+mn-lt"/>
                <a:cs typeface="Arial" panose="020B0604020202020204" pitchFamily="34" charset="0"/>
              </a:rPr>
              <a:t> </a:t>
            </a:r>
            <a:r>
              <a:rPr lang="de-DE" altLang="de-DE" sz="1200" dirty="0" err="1">
                <a:latin typeface="+mn-lt"/>
                <a:cs typeface="Arial" panose="020B0604020202020204" pitchFamily="34" charset="0"/>
              </a:rPr>
              <a:t>curve</a:t>
            </a:r>
            <a:endParaRPr lang="de-DE" altLang="de-DE" sz="1200" dirty="0">
              <a:latin typeface="+mn-lt"/>
              <a:cs typeface="Arial" panose="020B0604020202020204" pitchFamily="34" charset="0"/>
            </a:endParaRPr>
          </a:p>
        </p:txBody>
      </p:sp>
      <p:sp>
        <p:nvSpPr>
          <p:cNvPr id="9" name="TextBox 8">
            <a:extLst>
              <a:ext uri="{FF2B5EF4-FFF2-40B4-BE49-F238E27FC236}">
                <a16:creationId xmlns:a16="http://schemas.microsoft.com/office/drawing/2014/main" id="{DDD3C268-7605-F43B-797F-AB6566AF8433}"/>
              </a:ext>
            </a:extLst>
          </p:cNvPr>
          <p:cNvSpPr txBox="1"/>
          <p:nvPr/>
        </p:nvSpPr>
        <p:spPr>
          <a:xfrm>
            <a:off x="8691561" y="1152139"/>
            <a:ext cx="2951799" cy="4801314"/>
          </a:xfrm>
          <a:prstGeom prst="rect">
            <a:avLst/>
          </a:prstGeom>
          <a:noFill/>
        </p:spPr>
        <p:txBody>
          <a:bodyPr wrap="square" rtlCol="0">
            <a:spAutoFit/>
          </a:bodyPr>
          <a:lstStyle/>
          <a:p>
            <a:r>
              <a:rPr lang="en-GB" b="0" i="0" u="none" strike="noStrike" dirty="0">
                <a:effectLst/>
                <a:latin typeface="Helvetica" pitchFamily="2" charset="0"/>
              </a:rPr>
              <a:t>According to this curve, for example, a doubling of the existing 400 ppm to 800 ppm would lead to an increase of temperature from only 288.0 Kelvin (14.85 </a:t>
            </a:r>
            <a:r>
              <a:rPr lang="en-GB" dirty="0">
                <a:latin typeface="Helvetica" pitchFamily="2" charset="0"/>
              </a:rPr>
              <a:t>°</a:t>
            </a:r>
            <a:r>
              <a:rPr lang="en-GB" b="0" i="0" u="none" strike="noStrike" dirty="0">
                <a:effectLst/>
                <a:latin typeface="Helvetica" pitchFamily="2" charset="0"/>
              </a:rPr>
              <a:t>Celsius) to 288.4 Kelvin (15.25 </a:t>
            </a:r>
            <a:r>
              <a:rPr lang="en-GB" b="0" i="0" u="none" strike="noStrike" dirty="0">
                <a:solidFill>
                  <a:srgbClr val="1F1F1F"/>
                </a:solidFill>
                <a:effectLst/>
                <a:latin typeface="Helvetica" pitchFamily="2" charset="0"/>
              </a:rPr>
              <a:t>°Celsius) which is an increase of only 0.4 </a:t>
            </a:r>
            <a:r>
              <a:rPr lang="en-GB" dirty="0">
                <a:solidFill>
                  <a:srgbClr val="1F1F1F"/>
                </a:solidFill>
                <a:latin typeface="Helvetica" pitchFamily="2" charset="0"/>
              </a:rPr>
              <a:t>°</a:t>
            </a:r>
            <a:r>
              <a:rPr lang="en-GB" b="0" i="0" u="none" strike="noStrike" dirty="0">
                <a:solidFill>
                  <a:srgbClr val="1F1F1F"/>
                </a:solidFill>
                <a:effectLst/>
                <a:latin typeface="Helvetica" pitchFamily="2" charset="0"/>
              </a:rPr>
              <a:t>Celsius.</a:t>
            </a:r>
          </a:p>
          <a:p>
            <a:r>
              <a:rPr lang="en-GB" b="0" i="0" u="none" strike="noStrike" dirty="0">
                <a:effectLst/>
                <a:latin typeface="Helvetica" pitchFamily="2" charset="0"/>
              </a:rPr>
              <a:t>If you consider that </a:t>
            </a:r>
            <a:r>
              <a:rPr lang="en-GB" b="0" i="0" u="none" strike="noStrike" dirty="0">
                <a:solidFill>
                  <a:srgbClr val="000000"/>
                </a:solidFill>
                <a:effectLst/>
                <a:latin typeface="Helvetica" pitchFamily="2" charset="0"/>
              </a:rPr>
              <a:t>the man-made contribution to CO2 is only around 4 percent, you only can come to the conclusion that</a:t>
            </a:r>
            <a:r>
              <a:rPr lang="en-GB" b="0" i="0" u="none" strike="noStrike" dirty="0">
                <a:effectLst/>
                <a:latin typeface="Helvetica" pitchFamily="2" charset="0"/>
              </a:rPr>
              <a:t> the </a:t>
            </a:r>
            <a:r>
              <a:rPr lang="en-GB" b="0" i="0" u="none" strike="noStrike" dirty="0">
                <a:solidFill>
                  <a:srgbClr val="000000"/>
                </a:solidFill>
                <a:effectLst/>
                <a:latin typeface="Helvetica" pitchFamily="2" charset="0"/>
              </a:rPr>
              <a:t>anthropogenic climate change is minimal.</a:t>
            </a:r>
            <a:endParaRPr lang="en-GB"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67787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ED35F-3CF4-01C2-983F-1809A53E323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925B3AA-25E3-8723-2FA4-85B8450D7B06}"/>
              </a:ext>
            </a:extLst>
          </p:cNvPr>
          <p:cNvSpPr>
            <a:spLocks noGrp="1"/>
          </p:cNvSpPr>
          <p:nvPr>
            <p:ph type="ctrTitle"/>
          </p:nvPr>
        </p:nvSpPr>
        <p:spPr>
          <a:xfrm>
            <a:off x="578199" y="451104"/>
            <a:ext cx="9388761" cy="497002"/>
          </a:xfrm>
        </p:spPr>
        <p:txBody>
          <a:bodyPr>
            <a:normAutofit/>
          </a:bodyPr>
          <a:lstStyle/>
          <a:p>
            <a:pPr algn="l"/>
            <a:r>
              <a:rPr lang="en-GB" sz="2700" b="1" dirty="0">
                <a:latin typeface="Verdana" panose="020B0604030504040204" pitchFamily="34" charset="0"/>
                <a:ea typeface="Verdana" panose="020B0604030504040204" pitchFamily="34" charset="0"/>
                <a:cs typeface="Verdana" panose="020B0604030504040204" pitchFamily="34" charset="0"/>
              </a:rPr>
              <a:t>Net Zero and famines? </a:t>
            </a:r>
          </a:p>
        </p:txBody>
      </p:sp>
      <p:sp>
        <p:nvSpPr>
          <p:cNvPr id="11" name="TextBox 10">
            <a:extLst>
              <a:ext uri="{FF2B5EF4-FFF2-40B4-BE49-F238E27FC236}">
                <a16:creationId xmlns:a16="http://schemas.microsoft.com/office/drawing/2014/main" id="{9CBD9F8A-190F-A8E0-1D62-4CCBE935F024}"/>
              </a:ext>
            </a:extLst>
          </p:cNvPr>
          <p:cNvSpPr txBox="1"/>
          <p:nvPr/>
        </p:nvSpPr>
        <p:spPr>
          <a:xfrm>
            <a:off x="975360" y="1738759"/>
            <a:ext cx="8077200" cy="3693319"/>
          </a:xfrm>
          <a:prstGeom prst="rect">
            <a:avLst/>
          </a:prstGeom>
          <a:noFill/>
        </p:spPr>
        <p:txBody>
          <a:bodyPr wrap="square">
            <a:spAutoFit/>
          </a:bodyPr>
          <a:lstStyle/>
          <a:p>
            <a:r>
              <a:rPr lang="en-GB" b="0" i="0" u="none" strike="noStrike" dirty="0">
                <a:effectLst/>
                <a:latin typeface="Verdana" panose="020B0604030504040204" pitchFamily="34" charset="0"/>
                <a:ea typeface="Verdana" panose="020B0604030504040204" pitchFamily="34" charset="0"/>
                <a:cs typeface="Verdana" panose="020B0604030504040204" pitchFamily="34" charset="0"/>
              </a:rPr>
              <a:t>As a matter of fact, CO2 is important for our vegetation and for our life as human beings (t</a:t>
            </a:r>
            <a:r>
              <a:rPr lang="en-GB" b="0" i="0" u="none" strike="noStrike" dirty="0">
                <a:solidFill>
                  <a:srgbClr val="1F1F1F"/>
                </a:solidFill>
                <a:effectLst/>
                <a:latin typeface="Verdana" panose="020B0604030504040204" pitchFamily="34" charset="0"/>
                <a:ea typeface="Verdana" panose="020B0604030504040204" pitchFamily="34" charset="0"/>
                <a:cs typeface="Verdana" panose="020B0604030504040204" pitchFamily="34" charset="0"/>
              </a:rPr>
              <a:t>here is even a lower limit of CO2 which we should not fall below). </a:t>
            </a:r>
          </a:p>
          <a:p>
            <a:endParaRPr lang="en-GB" dirty="0">
              <a:solidFill>
                <a:srgbClr val="1F1F1F"/>
              </a:solidFill>
              <a:latin typeface="Verdana" panose="020B0604030504040204" pitchFamily="34" charset="0"/>
              <a:ea typeface="Verdana" panose="020B0604030504040204" pitchFamily="34" charset="0"/>
              <a:cs typeface="Verdana" panose="020B0604030504040204" pitchFamily="34" charset="0"/>
            </a:endParaRPr>
          </a:p>
          <a:p>
            <a:r>
              <a:rPr lang="en-GB" b="0" i="0" u="none" strike="noStrike" dirty="0">
                <a:solidFill>
                  <a:srgbClr val="1F1F1F"/>
                </a:solidFill>
                <a:effectLst/>
                <a:latin typeface="Verdana" panose="020B0604030504040204" pitchFamily="34" charset="0"/>
                <a:ea typeface="Verdana" panose="020B0604030504040204" pitchFamily="34" charset="0"/>
                <a:cs typeface="Verdana" panose="020B0604030504040204" pitchFamily="34" charset="0"/>
              </a:rPr>
              <a:t>What is currently happening with the Net Zero initiative, means reducing our quality of life and our comfort of living (due to sacrifice, higher prices, and poverty).</a:t>
            </a:r>
          </a:p>
          <a:p>
            <a:endParaRPr lang="en-GB" dirty="0">
              <a:solidFill>
                <a:srgbClr val="1F1F1F"/>
              </a:solidFill>
              <a:latin typeface="Verdana" panose="020B0604030504040204" pitchFamily="34" charset="0"/>
              <a:ea typeface="Verdana" panose="020B0604030504040204" pitchFamily="34" charset="0"/>
              <a:cs typeface="Verdana" panose="020B0604030504040204" pitchFamily="34" charset="0"/>
            </a:endParaRPr>
          </a:p>
          <a:p>
            <a:r>
              <a:rPr lang="en-GB" dirty="0">
                <a:solidFill>
                  <a:srgbClr val="1F1F1F"/>
                </a:solidFill>
                <a:latin typeface="Verdana" panose="020B0604030504040204" pitchFamily="34" charset="0"/>
                <a:ea typeface="Verdana" panose="020B0604030504040204" pitchFamily="34" charset="0"/>
                <a:cs typeface="Verdana" panose="020B0604030504040204" pitchFamily="34" charset="0"/>
              </a:rPr>
              <a:t>B</a:t>
            </a:r>
            <a:r>
              <a:rPr lang="en-GB" b="0" i="0" u="none" strike="noStrike" dirty="0">
                <a:solidFill>
                  <a:srgbClr val="1F1F1F"/>
                </a:solidFill>
                <a:effectLst/>
                <a:latin typeface="Verdana" panose="020B0604030504040204" pitchFamily="34" charset="0"/>
                <a:ea typeface="Verdana" panose="020B0604030504040204" pitchFamily="34" charset="0"/>
                <a:cs typeface="Verdana" panose="020B0604030504040204" pitchFamily="34" charset="0"/>
              </a:rPr>
              <a:t>ut we are also talking about even more threatening impacts on our lives. For example, there is a link of CO2 to the abandonment of nitrogen fertilisers used by farmers. </a:t>
            </a:r>
            <a:r>
              <a:rPr lang="en-GB" dirty="0">
                <a:solidFill>
                  <a:srgbClr val="1F1F1F"/>
                </a:solidFill>
                <a:latin typeface="Verdana" panose="020B0604030504040204" pitchFamily="34" charset="0"/>
                <a:ea typeface="Verdana" panose="020B0604030504040204" pitchFamily="34" charset="0"/>
                <a:cs typeface="Verdana" panose="020B0604030504040204" pitchFamily="34" charset="0"/>
              </a:rPr>
              <a:t>Approximately 60% of the natural gas is used as raw material. </a:t>
            </a:r>
            <a:r>
              <a:rPr lang="en-GB" b="0" i="0" u="none" strike="noStrike" dirty="0">
                <a:solidFill>
                  <a:srgbClr val="1F1F1F"/>
                </a:solidFill>
                <a:effectLst/>
                <a:latin typeface="Verdana" panose="020B0604030504040204" pitchFamily="34" charset="0"/>
                <a:ea typeface="Verdana" panose="020B0604030504040204" pitchFamily="34" charset="0"/>
                <a:cs typeface="Verdana" panose="020B0604030504040204" pitchFamily="34" charset="0"/>
              </a:rPr>
              <a:t>There is a risk that this could lead to famines. </a:t>
            </a:r>
            <a:endParaRPr lang="en-GB"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13355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D9E29-5E24-F5E0-744F-35581692CE8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8DF4D362-7414-0F50-F2C1-75E6F7E9DF93}"/>
              </a:ext>
            </a:extLst>
          </p:cNvPr>
          <p:cNvSpPr>
            <a:spLocks noGrp="1"/>
          </p:cNvSpPr>
          <p:nvPr>
            <p:ph type="ctrTitle"/>
          </p:nvPr>
        </p:nvSpPr>
        <p:spPr>
          <a:xfrm>
            <a:off x="578199" y="451104"/>
            <a:ext cx="9388761" cy="497002"/>
          </a:xfrm>
        </p:spPr>
        <p:txBody>
          <a:bodyPr>
            <a:normAutofit/>
          </a:bodyPr>
          <a:lstStyle/>
          <a:p>
            <a:pPr algn="l"/>
            <a:r>
              <a:rPr lang="en-GB" sz="2700" b="1" dirty="0">
                <a:latin typeface="Verdana" panose="020B0604030504040204" pitchFamily="34" charset="0"/>
                <a:ea typeface="Verdana" panose="020B0604030504040204" pitchFamily="34" charset="0"/>
                <a:cs typeface="Verdana" panose="020B0604030504040204" pitchFamily="34" charset="0"/>
              </a:rPr>
              <a:t>Climate Engineering </a:t>
            </a:r>
          </a:p>
        </p:txBody>
      </p:sp>
      <p:sp>
        <p:nvSpPr>
          <p:cNvPr id="3" name="TextBox 2">
            <a:extLst>
              <a:ext uri="{FF2B5EF4-FFF2-40B4-BE49-F238E27FC236}">
                <a16:creationId xmlns:a16="http://schemas.microsoft.com/office/drawing/2014/main" id="{45CD3D57-6164-AD37-AB98-F6723BA32A59}"/>
              </a:ext>
            </a:extLst>
          </p:cNvPr>
          <p:cNvSpPr txBox="1"/>
          <p:nvPr/>
        </p:nvSpPr>
        <p:spPr>
          <a:xfrm>
            <a:off x="990600" y="1701582"/>
            <a:ext cx="8382000" cy="3970318"/>
          </a:xfrm>
          <a:prstGeom prst="rect">
            <a:avLst/>
          </a:prstGeom>
          <a:noFill/>
        </p:spPr>
        <p:txBody>
          <a:bodyPr wrap="square">
            <a:spAutoFit/>
          </a:bodyPr>
          <a:lstStyle/>
          <a:p>
            <a:r>
              <a:rPr lang="en-GB" dirty="0">
                <a:solidFill>
                  <a:srgbClr val="1F1F1F"/>
                </a:solidFill>
                <a:latin typeface="Helvetica" pitchFamily="2" charset="0"/>
              </a:rPr>
              <a:t>C</a:t>
            </a:r>
            <a:r>
              <a:rPr lang="en-GB" b="0" i="0" u="none" strike="noStrike" dirty="0">
                <a:solidFill>
                  <a:srgbClr val="1F1F1F"/>
                </a:solidFill>
                <a:effectLst/>
                <a:latin typeface="Helvetica" pitchFamily="2" charset="0"/>
              </a:rPr>
              <a:t>limate engineering or geoengineering is currently taking place largely unnoticed (basically since the 1950s). </a:t>
            </a:r>
          </a:p>
          <a:p>
            <a:endParaRPr lang="en-GB" dirty="0">
              <a:solidFill>
                <a:srgbClr val="1F1F1F"/>
              </a:solidFill>
              <a:latin typeface="Helvetica" pitchFamily="2" charset="0"/>
            </a:endParaRPr>
          </a:p>
          <a:p>
            <a:r>
              <a:rPr lang="en-GB" b="0" i="0" u="none" strike="noStrike" dirty="0">
                <a:solidFill>
                  <a:srgbClr val="1F1F1F"/>
                </a:solidFill>
                <a:effectLst/>
                <a:latin typeface="Helvetica" pitchFamily="2" charset="0"/>
              </a:rPr>
              <a:t>Apart from the poisoning caused by heavy metals and chemicals, the effects of climate engineering on the weather, including the associated natural disasters, are enormous. </a:t>
            </a:r>
          </a:p>
          <a:p>
            <a:endParaRPr lang="en-GB" dirty="0">
              <a:solidFill>
                <a:srgbClr val="1F1F1F"/>
              </a:solidFill>
              <a:latin typeface="Helvetica" pitchFamily="2" charset="0"/>
            </a:endParaRPr>
          </a:p>
          <a:p>
            <a:r>
              <a:rPr lang="en-GB" b="0" i="0" u="none" strike="noStrike" dirty="0">
                <a:solidFill>
                  <a:srgbClr val="1F1F1F"/>
                </a:solidFill>
                <a:effectLst/>
                <a:latin typeface="Helvetica" pitchFamily="2" charset="0"/>
              </a:rPr>
              <a:t>It is highly likely that the resulting environmental destruction will be blamed on CO2 and the “</a:t>
            </a:r>
            <a:r>
              <a:rPr lang="en-GB" dirty="0">
                <a:solidFill>
                  <a:srgbClr val="1F1F1F"/>
                </a:solidFill>
                <a:latin typeface="Google Sans"/>
              </a:rPr>
              <a:t>a</a:t>
            </a:r>
            <a:r>
              <a:rPr lang="en-GB" b="0" i="0" u="none" strike="noStrike" dirty="0">
                <a:solidFill>
                  <a:srgbClr val="1F1F1F"/>
                </a:solidFill>
                <a:effectLst/>
                <a:latin typeface="Google Sans"/>
              </a:rPr>
              <a:t>nthropogenic</a:t>
            </a:r>
            <a:r>
              <a:rPr lang="en-GB" b="0" i="0" u="none" strike="noStrike" dirty="0">
                <a:solidFill>
                  <a:srgbClr val="1F1F1F"/>
                </a:solidFill>
                <a:effectLst/>
                <a:latin typeface="Helvetica" pitchFamily="2" charset="0"/>
              </a:rPr>
              <a:t> climate change” will be used as a scapegoat. </a:t>
            </a:r>
          </a:p>
          <a:p>
            <a:endParaRPr lang="en-GB" dirty="0">
              <a:solidFill>
                <a:srgbClr val="1F1F1F"/>
              </a:solidFill>
              <a:latin typeface="Helvetica" pitchFamily="2" charset="0"/>
            </a:endParaRPr>
          </a:p>
          <a:p>
            <a:r>
              <a:rPr lang="en-GB" b="0" i="0" u="none" strike="noStrike" dirty="0">
                <a:solidFill>
                  <a:srgbClr val="1F1F1F"/>
                </a:solidFill>
                <a:effectLst/>
                <a:latin typeface="Helvetica" pitchFamily="2" charset="0"/>
              </a:rPr>
              <a:t>This can contribute even more to the justification of attacking our lives, </a:t>
            </a:r>
          </a:p>
          <a:p>
            <a:endParaRPr lang="en-GB" dirty="0">
              <a:solidFill>
                <a:srgbClr val="1F1F1F"/>
              </a:solidFill>
              <a:latin typeface="Helvetica" pitchFamily="2" charset="0"/>
            </a:endParaRPr>
          </a:p>
          <a:p>
            <a:r>
              <a:rPr lang="en-GB" b="0" i="0" u="none" strike="noStrike" dirty="0">
                <a:solidFill>
                  <a:srgbClr val="1F1F1F"/>
                </a:solidFill>
                <a:effectLst/>
                <a:latin typeface="Helvetica" pitchFamily="2" charset="0"/>
              </a:rPr>
              <a:t>Anyone can find out about the current situation on the </a:t>
            </a:r>
            <a:r>
              <a:rPr lang="en-GB" b="0" i="0" u="none" strike="noStrike" dirty="0" err="1">
                <a:solidFill>
                  <a:srgbClr val="1F1F1F"/>
                </a:solidFill>
                <a:effectLst/>
                <a:latin typeface="Helvetica" pitchFamily="2" charset="0"/>
              </a:rPr>
              <a:t>GeoengineeringWatch</a:t>
            </a:r>
            <a:r>
              <a:rPr lang="en-GB" b="0" i="0" u="none" strike="noStrike" dirty="0">
                <a:solidFill>
                  <a:srgbClr val="1F1F1F"/>
                </a:solidFill>
                <a:effectLst/>
                <a:latin typeface="Helvetica" pitchFamily="2" charset="0"/>
              </a:rPr>
              <a:t> website. Here is the link: </a:t>
            </a:r>
            <a:r>
              <a:rPr lang="en-GB" b="0" i="0" dirty="0">
                <a:effectLst/>
                <a:latin typeface="Helvetica" pitchFamily="2" charset="0"/>
                <a:hlinkClick r:id="rId2"/>
              </a:rPr>
              <a:t>https://geoengineeringwatch.org</a:t>
            </a:r>
            <a:endParaRPr lang="en-GB" b="0" i="0" dirty="0">
              <a:effectLst/>
              <a:latin typeface="Helvetica" pitchFamily="2" charset="0"/>
            </a:endParaRPr>
          </a:p>
        </p:txBody>
      </p:sp>
    </p:spTree>
    <p:extLst>
      <p:ext uri="{BB962C8B-B14F-4D97-AF65-F5344CB8AC3E}">
        <p14:creationId xmlns:p14="http://schemas.microsoft.com/office/powerpoint/2010/main" val="2308113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06B02-DBC4-C86B-55CA-2C572BD17AF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3552E0E-45AB-0FD8-F127-7AEB8A76AC44}"/>
              </a:ext>
            </a:extLst>
          </p:cNvPr>
          <p:cNvSpPr>
            <a:spLocks noGrp="1"/>
          </p:cNvSpPr>
          <p:nvPr>
            <p:ph type="ctrTitle"/>
          </p:nvPr>
        </p:nvSpPr>
        <p:spPr>
          <a:xfrm>
            <a:off x="578199" y="451104"/>
            <a:ext cx="9388761" cy="497002"/>
          </a:xfrm>
        </p:spPr>
        <p:txBody>
          <a:bodyPr>
            <a:normAutofit/>
          </a:bodyPr>
          <a:lstStyle/>
          <a:p>
            <a:pPr algn="l"/>
            <a:r>
              <a:rPr lang="en-GB" sz="2700" b="1" dirty="0">
                <a:latin typeface="Verdana" panose="020B0604030504040204" pitchFamily="34" charset="0"/>
                <a:ea typeface="Verdana" panose="020B0604030504040204" pitchFamily="34" charset="0"/>
                <a:cs typeface="Verdana" panose="020B0604030504040204" pitchFamily="34" charset="0"/>
              </a:rPr>
              <a:t>Are the “fossil” energy sources really fossil?  </a:t>
            </a:r>
          </a:p>
        </p:txBody>
      </p:sp>
      <p:sp>
        <p:nvSpPr>
          <p:cNvPr id="3" name="TextBox 2">
            <a:extLst>
              <a:ext uri="{FF2B5EF4-FFF2-40B4-BE49-F238E27FC236}">
                <a16:creationId xmlns:a16="http://schemas.microsoft.com/office/drawing/2014/main" id="{50823A3D-2DC5-9250-4211-EB2C4886E2CA}"/>
              </a:ext>
            </a:extLst>
          </p:cNvPr>
          <p:cNvSpPr txBox="1"/>
          <p:nvPr/>
        </p:nvSpPr>
        <p:spPr>
          <a:xfrm>
            <a:off x="990600" y="1701582"/>
            <a:ext cx="8854440" cy="4524315"/>
          </a:xfrm>
          <a:prstGeom prst="rect">
            <a:avLst/>
          </a:prstGeom>
          <a:noFill/>
        </p:spPr>
        <p:txBody>
          <a:bodyPr wrap="square">
            <a:spAutoFit/>
          </a:bodyPr>
          <a:lstStyle/>
          <a:p>
            <a:r>
              <a:rPr lang="en-GB" dirty="0">
                <a:solidFill>
                  <a:srgbClr val="1F1F1F"/>
                </a:solidFill>
                <a:latin typeface="Helvetica" pitchFamily="2" charset="0"/>
              </a:rPr>
              <a:t>How can it be that fossils are formed in the earth's crust even though there is neither oxygen nor photosynthesis there?</a:t>
            </a:r>
          </a:p>
          <a:p>
            <a:endParaRPr lang="en-GB" b="0" i="0" u="none" strike="noStrike" dirty="0">
              <a:solidFill>
                <a:srgbClr val="1F1F1F"/>
              </a:solidFill>
              <a:effectLst/>
              <a:latin typeface="Helvetica" pitchFamily="2" charset="0"/>
            </a:endParaRPr>
          </a:p>
          <a:p>
            <a:r>
              <a:rPr lang="en-GB" dirty="0">
                <a:solidFill>
                  <a:srgbClr val="1F1F1F"/>
                </a:solidFill>
                <a:latin typeface="Helvetica" pitchFamily="2" charset="0"/>
              </a:rPr>
              <a:t>T</a:t>
            </a:r>
            <a:r>
              <a:rPr lang="en-GB" b="0" i="0" u="none" strike="noStrike" dirty="0">
                <a:solidFill>
                  <a:srgbClr val="1F1F1F"/>
                </a:solidFill>
                <a:effectLst/>
                <a:latin typeface="Helvetica" pitchFamily="2" charset="0"/>
              </a:rPr>
              <a:t>he modern universal genius Thomas Gold published his book on the theory of the deep biosphere, which could be located far below the layers accessible to humans and which consists of microorganisms. They would have enough energy to live even without sunlight - the hydrocarbons incl. methane would provide plenty of it. </a:t>
            </a:r>
          </a:p>
          <a:p>
            <a:endParaRPr lang="en-GB" dirty="0">
              <a:solidFill>
                <a:srgbClr val="1F1F1F"/>
              </a:solidFill>
              <a:latin typeface="Helvetica" pitchFamily="2" charset="0"/>
            </a:endParaRPr>
          </a:p>
          <a:p>
            <a:r>
              <a:rPr lang="en-GB" b="0" i="0" u="none" strike="noStrike" dirty="0">
                <a:solidFill>
                  <a:srgbClr val="1F1F1F"/>
                </a:solidFill>
                <a:effectLst/>
                <a:latin typeface="Helvetica" pitchFamily="2" charset="0"/>
              </a:rPr>
              <a:t>This would mean that gas and oil reserves would theoretically be infinite.</a:t>
            </a:r>
          </a:p>
          <a:p>
            <a:endParaRPr lang="en-GB" dirty="0">
              <a:solidFill>
                <a:srgbClr val="1F1F1F"/>
              </a:solidFill>
              <a:latin typeface="Helvetica" pitchFamily="2" charset="0"/>
            </a:endParaRPr>
          </a:p>
          <a:p>
            <a:r>
              <a:rPr lang="en-GB" b="1" i="0" u="none" strike="noStrike" dirty="0">
                <a:solidFill>
                  <a:srgbClr val="202122"/>
                </a:solidFill>
                <a:effectLst/>
                <a:latin typeface="Arial" panose="020B0604020202020204" pitchFamily="34" charset="0"/>
              </a:rPr>
              <a:t>Thomas Gold</a:t>
            </a:r>
            <a:r>
              <a:rPr lang="en-GB" b="0" i="0" u="none" strike="noStrike" dirty="0">
                <a:solidFill>
                  <a:srgbClr val="202122"/>
                </a:solidFill>
                <a:effectLst/>
                <a:latin typeface="Arial" panose="020B0604020202020204" pitchFamily="34" charset="0"/>
              </a:rPr>
              <a:t> (</a:t>
            </a:r>
            <a:r>
              <a:rPr lang="en-GB" dirty="0">
                <a:solidFill>
                  <a:srgbClr val="1F1F1F"/>
                </a:solidFill>
                <a:latin typeface="Helvetica" pitchFamily="2" charset="0"/>
              </a:rPr>
              <a:t>May 22, 1920 – June 22, 2004) was an Austrian-born astrophysicist, who also held British and American citizenship. He was a professor of astronomy at Cornell University, a member of the U.S. National Academy of Sciences, and a Fellow of the Royal Society (London).</a:t>
            </a:r>
          </a:p>
          <a:p>
            <a:endParaRPr lang="en-GB" dirty="0">
              <a:solidFill>
                <a:srgbClr val="1F1F1F"/>
              </a:solidFill>
              <a:latin typeface="Helvetica" pitchFamily="2" charset="0"/>
            </a:endParaRPr>
          </a:p>
          <a:p>
            <a:r>
              <a:rPr lang="en-GB" b="0" i="0" u="none" strike="noStrike" dirty="0">
                <a:solidFill>
                  <a:srgbClr val="202122"/>
                </a:solidFill>
                <a:effectLst/>
                <a:latin typeface="Arial" panose="020B0604020202020204" pitchFamily="34" charset="0"/>
              </a:rPr>
              <a:t>Gold, Thomas (1999), </a:t>
            </a:r>
            <a:r>
              <a:rPr lang="en-GB" b="0" i="1" u="none" strike="noStrike" dirty="0">
                <a:solidFill>
                  <a:srgbClr val="202122"/>
                </a:solidFill>
                <a:effectLst/>
                <a:latin typeface="Arial" panose="020B0604020202020204" pitchFamily="34" charset="0"/>
              </a:rPr>
              <a:t>The Deep Hot Biosphere</a:t>
            </a:r>
            <a:r>
              <a:rPr lang="en-GB" i="1" dirty="0">
                <a:solidFill>
                  <a:srgbClr val="202122"/>
                </a:solidFill>
                <a:latin typeface="Arial" panose="020B0604020202020204" pitchFamily="34" charset="0"/>
              </a:rPr>
              <a:t>: The Myth of Fossil Fuels</a:t>
            </a:r>
            <a:r>
              <a:rPr lang="en-GB" b="0" i="0" u="none" strike="noStrike" dirty="0">
                <a:solidFill>
                  <a:srgbClr val="202122"/>
                </a:solidFill>
                <a:effectLst/>
                <a:latin typeface="Arial" panose="020B0604020202020204" pitchFamily="34" charset="0"/>
              </a:rPr>
              <a:t>, New York</a:t>
            </a:r>
            <a:r>
              <a:rPr lang="en-GB" b="0" i="0" u="none" strike="noStrike" dirty="0">
                <a:solidFill>
                  <a:srgbClr val="1F1F1F"/>
                </a:solidFill>
                <a:effectLst/>
                <a:latin typeface="Helvetica" pitchFamily="2" charset="0"/>
              </a:rPr>
              <a:t>.</a:t>
            </a:r>
            <a:endParaRPr lang="en-GB" dirty="0">
              <a:solidFill>
                <a:srgbClr val="1F1F1F"/>
              </a:solidFill>
              <a:latin typeface="Helvetica" pitchFamily="2" charset="0"/>
            </a:endParaRPr>
          </a:p>
        </p:txBody>
      </p:sp>
    </p:spTree>
    <p:extLst>
      <p:ext uri="{BB962C8B-B14F-4D97-AF65-F5344CB8AC3E}">
        <p14:creationId xmlns:p14="http://schemas.microsoft.com/office/powerpoint/2010/main" val="84510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845BA-AFBD-D23C-13F2-61B099A545D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831A4E9-4481-27B0-1394-101541D45AAD}"/>
              </a:ext>
            </a:extLst>
          </p:cNvPr>
          <p:cNvSpPr>
            <a:spLocks noGrp="1"/>
          </p:cNvSpPr>
          <p:nvPr>
            <p:ph type="ctrTitle"/>
          </p:nvPr>
        </p:nvSpPr>
        <p:spPr>
          <a:xfrm>
            <a:off x="578199" y="451104"/>
            <a:ext cx="9388761" cy="497002"/>
          </a:xfrm>
        </p:spPr>
        <p:txBody>
          <a:bodyPr>
            <a:normAutofit/>
          </a:bodyPr>
          <a:lstStyle/>
          <a:p>
            <a:pPr algn="l"/>
            <a:r>
              <a:rPr lang="en-GB" sz="2700" b="1" dirty="0">
                <a:latin typeface="Verdana" panose="020B0604030504040204" pitchFamily="34" charset="0"/>
                <a:ea typeface="Verdana" panose="020B0604030504040204" pitchFamily="34" charset="0"/>
                <a:cs typeface="Verdana" panose="020B0604030504040204" pitchFamily="34" charset="0"/>
              </a:rPr>
              <a:t>The role of Technocracy</a:t>
            </a:r>
          </a:p>
        </p:txBody>
      </p:sp>
      <p:sp>
        <p:nvSpPr>
          <p:cNvPr id="3" name="TextBox 2">
            <a:extLst>
              <a:ext uri="{FF2B5EF4-FFF2-40B4-BE49-F238E27FC236}">
                <a16:creationId xmlns:a16="http://schemas.microsoft.com/office/drawing/2014/main" id="{B6A468D3-218E-9C0C-06C4-FDEAD2131225}"/>
              </a:ext>
            </a:extLst>
          </p:cNvPr>
          <p:cNvSpPr txBox="1"/>
          <p:nvPr/>
        </p:nvSpPr>
        <p:spPr>
          <a:xfrm>
            <a:off x="990600" y="1701582"/>
            <a:ext cx="8854440" cy="3970318"/>
          </a:xfrm>
          <a:prstGeom prst="rect">
            <a:avLst/>
          </a:prstGeom>
          <a:noFill/>
        </p:spPr>
        <p:txBody>
          <a:bodyPr wrap="square">
            <a:spAutoFit/>
          </a:bodyPr>
          <a:lstStyle/>
          <a:p>
            <a:pPr algn="l"/>
            <a:r>
              <a:rPr lang="en-GB" b="0" i="0" u="none" strike="noStrike" dirty="0">
                <a:solidFill>
                  <a:srgbClr val="1F1F1F"/>
                </a:solidFill>
                <a:effectLst/>
                <a:latin typeface="Helvetica" pitchFamily="2" charset="0"/>
              </a:rPr>
              <a:t>The ideological basis for this topic is very likely the Technocracy movement (social engineering), which emerged in the 1930s and is now active worldwide and sits at the main levers of power. </a:t>
            </a:r>
          </a:p>
          <a:p>
            <a:pPr algn="l"/>
            <a:endParaRPr lang="en-GB" dirty="0">
              <a:solidFill>
                <a:srgbClr val="1F1F1F"/>
              </a:solidFill>
              <a:latin typeface="Helvetica" pitchFamily="2" charset="0"/>
            </a:endParaRPr>
          </a:p>
          <a:p>
            <a:pPr algn="l"/>
            <a:r>
              <a:rPr lang="en-GB" b="0" i="0" u="none" strike="noStrike" dirty="0">
                <a:solidFill>
                  <a:srgbClr val="1F1F1F"/>
                </a:solidFill>
                <a:effectLst/>
                <a:latin typeface="Helvetica" pitchFamily="2" charset="0"/>
              </a:rPr>
              <a:t>The control of people over the control of energy forms the core of the technocracy movement. </a:t>
            </a:r>
          </a:p>
          <a:p>
            <a:pPr algn="l"/>
            <a:endParaRPr lang="en-GB" dirty="0">
              <a:solidFill>
                <a:srgbClr val="1F1F1F"/>
              </a:solidFill>
              <a:latin typeface="Helvetica" pitchFamily="2" charset="0"/>
            </a:endParaRPr>
          </a:p>
          <a:p>
            <a:pPr algn="l"/>
            <a:r>
              <a:rPr lang="en-GB" b="0" i="0" u="none" strike="noStrike" dirty="0">
                <a:solidFill>
                  <a:srgbClr val="1F1F1F"/>
                </a:solidFill>
                <a:effectLst/>
                <a:latin typeface="Helvetica" pitchFamily="2" charset="0"/>
              </a:rPr>
              <a:t>You can read more about this in Patrick Wood's books about Technocracy. Please also have a look on his website.</a:t>
            </a:r>
          </a:p>
          <a:p>
            <a:pPr algn="l"/>
            <a:endParaRPr lang="en-GB" dirty="0">
              <a:solidFill>
                <a:srgbClr val="1F1F1F"/>
              </a:solidFill>
              <a:latin typeface="Helvetica" pitchFamily="2" charset="0"/>
            </a:endParaRPr>
          </a:p>
          <a:p>
            <a:pPr algn="l">
              <a:buFont typeface="Arial" panose="020B0604020202020204" pitchFamily="34" charset="0"/>
              <a:buChar char="•"/>
            </a:pPr>
            <a:r>
              <a:rPr lang="en-GB" b="0" i="0" u="none" strike="noStrike" dirty="0">
                <a:solidFill>
                  <a:srgbClr val="222222"/>
                </a:solidFill>
                <a:effectLst/>
                <a:latin typeface="Arial" panose="020B0604020202020204" pitchFamily="34" charset="0"/>
              </a:rPr>
              <a:t>Technocracy Rising: The Trojan Horse of Global Transformation</a:t>
            </a:r>
          </a:p>
          <a:p>
            <a:pPr algn="l">
              <a:buFont typeface="Arial" panose="020B0604020202020204" pitchFamily="34" charset="0"/>
              <a:buChar char="•"/>
            </a:pPr>
            <a:r>
              <a:rPr lang="en-GB" b="0" i="0" u="none" strike="noStrike" dirty="0">
                <a:solidFill>
                  <a:srgbClr val="222222"/>
                </a:solidFill>
                <a:effectLst/>
                <a:latin typeface="Arial" panose="020B0604020202020204" pitchFamily="34" charset="0"/>
              </a:rPr>
              <a:t>Technocracy: The Hard Road to World Order</a:t>
            </a:r>
          </a:p>
          <a:p>
            <a:pPr algn="l">
              <a:buFont typeface="Arial" panose="020B0604020202020204" pitchFamily="34" charset="0"/>
              <a:buChar char="•"/>
            </a:pPr>
            <a:endParaRPr lang="en-GB" dirty="0">
              <a:solidFill>
                <a:srgbClr val="222222"/>
              </a:solidFill>
              <a:latin typeface="Arial" panose="020B0604020202020204" pitchFamily="34" charset="0"/>
            </a:endParaRPr>
          </a:p>
          <a:p>
            <a:pPr algn="l"/>
            <a:r>
              <a:rPr lang="en-GB" b="0" i="0" u="none" strike="noStrike" dirty="0">
                <a:solidFill>
                  <a:srgbClr val="222222"/>
                </a:solidFill>
                <a:effectLst/>
                <a:latin typeface="Arial" panose="020B0604020202020204" pitchFamily="34" charset="0"/>
                <a:hlinkClick r:id="rId2"/>
              </a:rPr>
              <a:t>https://www.technocracy.news</a:t>
            </a:r>
            <a:endParaRPr lang="en-GB" b="0" i="0" u="none" strike="noStrike"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2697092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7008A-F002-0915-1D67-63C6DFE739A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96A84BC-8233-248F-8D4B-F76F5460A21E}"/>
              </a:ext>
            </a:extLst>
          </p:cNvPr>
          <p:cNvSpPr>
            <a:spLocks noGrp="1"/>
          </p:cNvSpPr>
          <p:nvPr>
            <p:ph type="ctrTitle"/>
          </p:nvPr>
        </p:nvSpPr>
        <p:spPr>
          <a:xfrm>
            <a:off x="578199" y="451104"/>
            <a:ext cx="9388761" cy="497002"/>
          </a:xfrm>
        </p:spPr>
        <p:txBody>
          <a:bodyPr>
            <a:normAutofit/>
          </a:bodyPr>
          <a:lstStyle/>
          <a:p>
            <a:pPr algn="l"/>
            <a:r>
              <a:rPr lang="en-GB" sz="2700" b="1" dirty="0">
                <a:latin typeface="Verdana" panose="020B0604030504040204" pitchFamily="34" charset="0"/>
                <a:ea typeface="Verdana" panose="020B0604030504040204" pitchFamily="34" charset="0"/>
                <a:cs typeface="Verdana" panose="020B0604030504040204" pitchFamily="34" charset="0"/>
              </a:rPr>
              <a:t>Summary</a:t>
            </a:r>
          </a:p>
        </p:txBody>
      </p:sp>
      <p:sp>
        <p:nvSpPr>
          <p:cNvPr id="5" name="TextBox 4">
            <a:extLst>
              <a:ext uri="{FF2B5EF4-FFF2-40B4-BE49-F238E27FC236}">
                <a16:creationId xmlns:a16="http://schemas.microsoft.com/office/drawing/2014/main" id="{8B432F61-30E5-D195-DCFC-1AF6F883E009}"/>
              </a:ext>
            </a:extLst>
          </p:cNvPr>
          <p:cNvSpPr txBox="1"/>
          <p:nvPr/>
        </p:nvSpPr>
        <p:spPr>
          <a:xfrm>
            <a:off x="1109472" y="1364548"/>
            <a:ext cx="11073160" cy="4801314"/>
          </a:xfrm>
          <a:prstGeom prst="rect">
            <a:avLst/>
          </a:prstGeom>
          <a:noFill/>
        </p:spPr>
        <p:txBody>
          <a:bodyPr wrap="none" rtlCol="0">
            <a:spAutoFit/>
          </a:bodyPr>
          <a:lstStyle/>
          <a:p>
            <a:pPr marL="342900" indent="-342900">
              <a:buFont typeface="+mj-lt"/>
              <a:buAutoNum type="arabicPeriod"/>
            </a:pPr>
            <a:r>
              <a:rPr lang="en-GB" dirty="0">
                <a:latin typeface="Verdana" panose="020B0604030504040204" pitchFamily="34" charset="0"/>
                <a:ea typeface="Verdana" panose="020B0604030504040204" pitchFamily="34" charset="0"/>
                <a:cs typeface="Verdana" panose="020B0604030504040204" pitchFamily="34" charset="0"/>
              </a:rPr>
              <a:t>Climate change is a natural phenomenon.</a:t>
            </a:r>
          </a:p>
          <a:p>
            <a:pPr marL="342900" indent="-342900">
              <a:buFont typeface="+mj-lt"/>
              <a:buAutoNum type="arabicPeriod"/>
            </a:pPr>
            <a:endParaRPr lang="en-GB"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pPr>
            <a:r>
              <a:rPr lang="en-GB" dirty="0">
                <a:latin typeface="Verdana" panose="020B0604030504040204" pitchFamily="34" charset="0"/>
                <a:ea typeface="Verdana" panose="020B0604030504040204" pitchFamily="34" charset="0"/>
                <a:cs typeface="Verdana" panose="020B0604030504040204" pitchFamily="34" charset="0"/>
              </a:rPr>
              <a:t>Historical data show that CO2 changes have followed temperature changes.</a:t>
            </a:r>
          </a:p>
          <a:p>
            <a:pPr marL="342900" indent="-342900">
              <a:buFont typeface="+mj-lt"/>
              <a:buAutoNum type="arabicPeriod"/>
            </a:pPr>
            <a:endParaRPr lang="en-GB"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pPr>
            <a:r>
              <a:rPr lang="en-GB" dirty="0">
                <a:latin typeface="Verdana" panose="020B0604030504040204" pitchFamily="34" charset="0"/>
                <a:ea typeface="Verdana" panose="020B0604030504040204" pitchFamily="34" charset="0"/>
                <a:cs typeface="Verdana" panose="020B0604030504040204" pitchFamily="34" charset="0"/>
              </a:rPr>
              <a:t>CO2 has not risen in the last 200 years (compared to 1820).</a:t>
            </a:r>
          </a:p>
          <a:p>
            <a:pPr marL="342900" indent="-342900">
              <a:buFont typeface="+mj-lt"/>
              <a:buAutoNum type="arabicPeriod"/>
            </a:pPr>
            <a:endParaRPr lang="en-GB"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pPr>
            <a:r>
              <a:rPr lang="en-GB" dirty="0">
                <a:latin typeface="Verdana" panose="020B0604030504040204" pitchFamily="34" charset="0"/>
                <a:ea typeface="Verdana" panose="020B0604030504040204" pitchFamily="34" charset="0"/>
                <a:cs typeface="Verdana" panose="020B0604030504040204" pitchFamily="34" charset="0"/>
              </a:rPr>
              <a:t>The influence on temperature decreases more and more as CO2 rises. </a:t>
            </a:r>
          </a:p>
          <a:p>
            <a:pPr marL="342900" indent="-342900">
              <a:buFont typeface="+mj-lt"/>
              <a:buAutoNum type="arabicPeriod"/>
            </a:pPr>
            <a:endParaRPr lang="en-GB"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pPr>
            <a:r>
              <a:rPr lang="en-GB" dirty="0">
                <a:latin typeface="Verdana" panose="020B0604030504040204" pitchFamily="34" charset="0"/>
                <a:ea typeface="Verdana" panose="020B0604030504040204" pitchFamily="34" charset="0"/>
                <a:cs typeface="Verdana" panose="020B0604030504040204" pitchFamily="34" charset="0"/>
              </a:rPr>
              <a:t>We do </a:t>
            </a:r>
            <a:r>
              <a:rPr lang="en-GB" u="sng" dirty="0">
                <a:latin typeface="Verdana" panose="020B0604030504040204" pitchFamily="34" charset="0"/>
                <a:ea typeface="Verdana" panose="020B0604030504040204" pitchFamily="34" charset="0"/>
                <a:cs typeface="Verdana" panose="020B0604030504040204" pitchFamily="34" charset="0"/>
              </a:rPr>
              <a:t>not</a:t>
            </a:r>
            <a:r>
              <a:rPr lang="en-GB" dirty="0">
                <a:latin typeface="Verdana" panose="020B0604030504040204" pitchFamily="34" charset="0"/>
                <a:ea typeface="Verdana" panose="020B0604030504040204" pitchFamily="34" charset="0"/>
                <a:cs typeface="Verdana" panose="020B0604030504040204" pitchFamily="34" charset="0"/>
              </a:rPr>
              <a:t> have to be afraid of an increase in CO2, but of a further decrease.</a:t>
            </a:r>
          </a:p>
          <a:p>
            <a:pPr marL="342900" indent="-342900">
              <a:buFont typeface="+mj-lt"/>
              <a:buAutoNum type="arabicPeriod"/>
            </a:pPr>
            <a:endParaRPr lang="en-GB"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pPr>
            <a:r>
              <a:rPr lang="en-GB" dirty="0">
                <a:latin typeface="Verdana" panose="020B0604030504040204" pitchFamily="34" charset="0"/>
                <a:ea typeface="Verdana" panose="020B0604030504040204" pitchFamily="34" charset="0"/>
                <a:cs typeface="Verdana" panose="020B0604030504040204" pitchFamily="34" charset="0"/>
              </a:rPr>
              <a:t>The price people would have to pay for Net Zero is very high. Famines cannot be excluded.</a:t>
            </a:r>
          </a:p>
          <a:p>
            <a:pPr marL="342900" indent="-342900">
              <a:buFont typeface="+mj-lt"/>
              <a:buAutoNum type="arabicPeriod"/>
            </a:pPr>
            <a:endParaRPr lang="en-GB"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pPr>
            <a:r>
              <a:rPr lang="en-GB" dirty="0">
                <a:latin typeface="Verdana" panose="020B0604030504040204" pitchFamily="34" charset="0"/>
                <a:ea typeface="Verdana" panose="020B0604030504040204" pitchFamily="34" charset="0"/>
                <a:cs typeface="Verdana" panose="020B0604030504040204" pitchFamily="34" charset="0"/>
              </a:rPr>
              <a:t>Climate engineering is man-made and happening right now.</a:t>
            </a:r>
          </a:p>
          <a:p>
            <a:pPr marL="342900" indent="-342900">
              <a:buFont typeface="+mj-lt"/>
              <a:buAutoNum type="arabicPeriod"/>
            </a:pPr>
            <a:endParaRPr lang="en-GB"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pPr>
            <a:r>
              <a:rPr lang="en-GB" dirty="0">
                <a:latin typeface="Verdana" panose="020B0604030504040204" pitchFamily="34" charset="0"/>
                <a:ea typeface="Verdana" panose="020B0604030504040204" pitchFamily="34" charset="0"/>
                <a:cs typeface="Verdana" panose="020B0604030504040204" pitchFamily="34" charset="0"/>
              </a:rPr>
              <a:t>There are doubts that the so-called “fossil fuels” are really fossil fuels.</a:t>
            </a:r>
          </a:p>
          <a:p>
            <a:pPr marL="342900" indent="-342900">
              <a:buFont typeface="+mj-lt"/>
              <a:buAutoNum type="arabicPeriod"/>
            </a:pPr>
            <a:endParaRPr lang="en-GB"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pPr>
            <a:r>
              <a:rPr lang="en-GB" dirty="0">
                <a:latin typeface="Verdana" panose="020B0604030504040204" pitchFamily="34" charset="0"/>
                <a:ea typeface="Verdana" panose="020B0604030504040204" pitchFamily="34" charset="0"/>
                <a:cs typeface="Verdana" panose="020B0604030504040204" pitchFamily="34" charset="0"/>
              </a:rPr>
              <a:t>There is reason to believe that the climate change agenda is linked to Technocracy. </a:t>
            </a:r>
          </a:p>
        </p:txBody>
      </p:sp>
    </p:spTree>
    <p:extLst>
      <p:ext uri="{BB962C8B-B14F-4D97-AF65-F5344CB8AC3E}">
        <p14:creationId xmlns:p14="http://schemas.microsoft.com/office/powerpoint/2010/main" val="115383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DEF71-91D3-E790-33D1-018747CAAD6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9F05012-272E-CD4A-8E86-0F1E8F2CDE89}"/>
              </a:ext>
            </a:extLst>
          </p:cNvPr>
          <p:cNvSpPr>
            <a:spLocks noGrp="1"/>
          </p:cNvSpPr>
          <p:nvPr>
            <p:ph type="ctrTitle"/>
          </p:nvPr>
        </p:nvSpPr>
        <p:spPr>
          <a:xfrm>
            <a:off x="578199" y="451104"/>
            <a:ext cx="8510663" cy="497002"/>
          </a:xfrm>
        </p:spPr>
        <p:txBody>
          <a:bodyPr>
            <a:normAutofit fontScale="90000"/>
          </a:bodyPr>
          <a:lstStyle/>
          <a:p>
            <a:pPr algn="l"/>
            <a:r>
              <a:rPr lang="en-GB" sz="3000" b="1" dirty="0">
                <a:latin typeface="Verdana" panose="020B0604030504040204" pitchFamily="34" charset="0"/>
                <a:ea typeface="Verdana" panose="020B0604030504040204" pitchFamily="34" charset="0"/>
                <a:cs typeface="Verdana" panose="020B0604030504040204" pitchFamily="34" charset="0"/>
              </a:rPr>
              <a:t>My background </a:t>
            </a:r>
          </a:p>
        </p:txBody>
      </p:sp>
      <p:sp>
        <p:nvSpPr>
          <p:cNvPr id="9" name="TextBox 8">
            <a:extLst>
              <a:ext uri="{FF2B5EF4-FFF2-40B4-BE49-F238E27FC236}">
                <a16:creationId xmlns:a16="http://schemas.microsoft.com/office/drawing/2014/main" id="{E2140FEC-D7A5-3CEB-17C9-2243CB2A4688}"/>
              </a:ext>
            </a:extLst>
          </p:cNvPr>
          <p:cNvSpPr txBox="1"/>
          <p:nvPr/>
        </p:nvSpPr>
        <p:spPr>
          <a:xfrm>
            <a:off x="1109472" y="1731264"/>
            <a:ext cx="10078785" cy="3139321"/>
          </a:xfrm>
          <a:prstGeom prst="rect">
            <a:avLst/>
          </a:prstGeom>
          <a:noFill/>
        </p:spPr>
        <p:txBody>
          <a:bodyPr wrap="none" rtlCol="0">
            <a:spAutoFit/>
          </a:bodyPr>
          <a:lstStyle/>
          <a:p>
            <a:pPr marL="285750" indent="-285750">
              <a:buFont typeface="Wingdings" pitchFamily="2" charset="2"/>
              <a:buChar char="q"/>
            </a:pPr>
            <a:r>
              <a:rPr lang="en-GB" dirty="0">
                <a:latin typeface="Verdana" panose="020B0604030504040204" pitchFamily="34" charset="0"/>
                <a:ea typeface="Verdana" panose="020B0604030504040204" pitchFamily="34" charset="0"/>
                <a:cs typeface="Verdana" panose="020B0604030504040204" pitchFamily="34" charset="0"/>
              </a:rPr>
              <a:t>Active in Business Management (25 years as a practitioner, 10 years as a lecturer).</a:t>
            </a:r>
          </a:p>
          <a:p>
            <a:pPr marL="285750" indent="-285750">
              <a:buFont typeface="Wingdings" pitchFamily="2" charset="2"/>
              <a:buChar char="q"/>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q"/>
            </a:pPr>
            <a:r>
              <a:rPr lang="en-GB" dirty="0">
                <a:latin typeface="Verdana" panose="020B0604030504040204" pitchFamily="34" charset="0"/>
                <a:ea typeface="Verdana" panose="020B0604030504040204" pitchFamily="34" charset="0"/>
                <a:cs typeface="Verdana" panose="020B0604030504040204" pitchFamily="34" charset="0"/>
              </a:rPr>
              <a:t>Specialised in Strategic Management and Macroeconomics.</a:t>
            </a:r>
          </a:p>
          <a:p>
            <a:pPr marL="285750" indent="-285750">
              <a:buFont typeface="Wingdings" pitchFamily="2" charset="2"/>
              <a:buChar char="q"/>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q"/>
            </a:pPr>
            <a:r>
              <a:rPr lang="en-GB" dirty="0">
                <a:latin typeface="Verdana" panose="020B0604030504040204" pitchFamily="34" charset="0"/>
                <a:ea typeface="Verdana" panose="020B0604030504040204" pitchFamily="34" charset="0"/>
                <a:cs typeface="Verdana" panose="020B0604030504040204" pitchFamily="34" charset="0"/>
              </a:rPr>
              <a:t>Highly interested in history, philosophy, politics, and psychology.</a:t>
            </a:r>
          </a:p>
          <a:p>
            <a:pPr marL="285750" indent="-285750">
              <a:buFont typeface="Wingdings" pitchFamily="2" charset="2"/>
              <a:buChar char="q"/>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q"/>
            </a:pPr>
            <a:r>
              <a:rPr lang="en-GB" dirty="0">
                <a:latin typeface="Verdana" panose="020B0604030504040204" pitchFamily="34" charset="0"/>
                <a:ea typeface="Verdana" panose="020B0604030504040204" pitchFamily="34" charset="0"/>
                <a:cs typeface="Verdana" panose="020B0604030504040204" pitchFamily="34" charset="0"/>
              </a:rPr>
              <a:t>Research about climate issues since 2021.</a:t>
            </a:r>
          </a:p>
          <a:p>
            <a:pPr marL="285750" indent="-285750">
              <a:buFont typeface="Wingdings" pitchFamily="2" charset="2"/>
              <a:buChar char="q"/>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q"/>
            </a:pPr>
            <a:r>
              <a:rPr lang="en-GB" dirty="0">
                <a:latin typeface="Verdana" panose="020B0604030504040204" pitchFamily="34" charset="0"/>
                <a:ea typeface="Verdana" panose="020B0604030504040204" pitchFamily="34" charset="0"/>
                <a:cs typeface="Verdana" panose="020B0604030504040204" pitchFamily="34" charset="0"/>
              </a:rPr>
              <a:t>Engaged in decentral community initiatives (UK, Netherlands, Germany).</a:t>
            </a:r>
          </a:p>
          <a:p>
            <a:pPr marL="285750" indent="-285750">
              <a:buFont typeface="Wingdings" pitchFamily="2" charset="2"/>
              <a:buChar char="q"/>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q"/>
            </a:pPr>
            <a:endParaRPr lang="en-GB"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31436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3E731-A9AC-30D8-6B4E-CA95047BC8D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C2F6334-0846-AD06-93E1-81CB41BB2146}"/>
              </a:ext>
            </a:extLst>
          </p:cNvPr>
          <p:cNvSpPr>
            <a:spLocks noGrp="1"/>
          </p:cNvSpPr>
          <p:nvPr>
            <p:ph type="ctrTitle"/>
          </p:nvPr>
        </p:nvSpPr>
        <p:spPr>
          <a:xfrm>
            <a:off x="578199" y="451104"/>
            <a:ext cx="8510663" cy="497002"/>
          </a:xfrm>
        </p:spPr>
        <p:txBody>
          <a:bodyPr>
            <a:normAutofit fontScale="90000"/>
          </a:bodyPr>
          <a:lstStyle/>
          <a:p>
            <a:pPr algn="l"/>
            <a:r>
              <a:rPr lang="en-GB" sz="3000" b="1" dirty="0">
                <a:latin typeface="Verdana" panose="020B0604030504040204" pitchFamily="34" charset="0"/>
                <a:ea typeface="Verdana" panose="020B0604030504040204" pitchFamily="34" charset="0"/>
                <a:cs typeface="Verdana" panose="020B0604030504040204" pitchFamily="34" charset="0"/>
              </a:rPr>
              <a:t>My motivation (1/2) </a:t>
            </a:r>
          </a:p>
        </p:txBody>
      </p:sp>
      <p:sp>
        <p:nvSpPr>
          <p:cNvPr id="9" name="TextBox 8">
            <a:extLst>
              <a:ext uri="{FF2B5EF4-FFF2-40B4-BE49-F238E27FC236}">
                <a16:creationId xmlns:a16="http://schemas.microsoft.com/office/drawing/2014/main" id="{BBA90AE1-538B-36D8-5816-AF68C02D2AE0}"/>
              </a:ext>
            </a:extLst>
          </p:cNvPr>
          <p:cNvSpPr txBox="1"/>
          <p:nvPr/>
        </p:nvSpPr>
        <p:spPr>
          <a:xfrm>
            <a:off x="1109472" y="1776414"/>
            <a:ext cx="10916771" cy="2585323"/>
          </a:xfrm>
          <a:prstGeom prst="rect">
            <a:avLst/>
          </a:prstGeom>
          <a:noFill/>
        </p:spPr>
        <p:txBody>
          <a:bodyPr wrap="none" rtlCol="0">
            <a:spAutoFit/>
          </a:bodyPr>
          <a:lstStyle/>
          <a:p>
            <a:pPr marL="285750" indent="-285750">
              <a:buFont typeface="Wingdings" pitchFamily="2" charset="2"/>
              <a:buChar char="q"/>
            </a:pPr>
            <a:r>
              <a:rPr lang="en-GB" dirty="0">
                <a:latin typeface="Verdana" panose="020B0604030504040204" pitchFamily="34" charset="0"/>
                <a:ea typeface="Verdana" panose="020B0604030504040204" pitchFamily="34" charset="0"/>
                <a:cs typeface="Verdana" panose="020B0604030504040204" pitchFamily="34" charset="0"/>
              </a:rPr>
              <a:t>Freedom-seeking person.</a:t>
            </a:r>
          </a:p>
          <a:p>
            <a:pPr marL="285750" indent="-285750">
              <a:buFont typeface="Wingdings" pitchFamily="2" charset="2"/>
              <a:buChar char="q"/>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q"/>
            </a:pPr>
            <a:r>
              <a:rPr lang="en-GB" dirty="0">
                <a:latin typeface="Verdana" panose="020B0604030504040204" pitchFamily="34" charset="0"/>
                <a:ea typeface="Verdana" panose="020B0604030504040204" pitchFamily="34" charset="0"/>
                <a:cs typeface="Verdana" panose="020B0604030504040204" pitchFamily="34" charset="0"/>
              </a:rPr>
              <a:t>Freedom does not come for free, you have to fight for it.</a:t>
            </a:r>
          </a:p>
          <a:p>
            <a:pPr marL="285750" indent="-285750">
              <a:buFont typeface="Wingdings" pitchFamily="2" charset="2"/>
              <a:buChar char="q"/>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q"/>
            </a:pPr>
            <a:r>
              <a:rPr lang="en-GB" dirty="0">
                <a:latin typeface="Verdana" panose="020B0604030504040204" pitchFamily="34" charset="0"/>
                <a:ea typeface="Verdana" panose="020B0604030504040204" pitchFamily="34" charset="0"/>
                <a:cs typeface="Verdana" panose="020B0604030504040204" pitchFamily="34" charset="0"/>
              </a:rPr>
              <a:t>My belief: freedom is achieved through love and truth.</a:t>
            </a:r>
          </a:p>
          <a:p>
            <a:pPr marL="285750" indent="-285750">
              <a:buFont typeface="Wingdings" pitchFamily="2" charset="2"/>
              <a:buChar char="q"/>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q"/>
            </a:pPr>
            <a:r>
              <a:rPr lang="en-GB" dirty="0">
                <a:latin typeface="Verdana" panose="020B0604030504040204" pitchFamily="34" charset="0"/>
                <a:ea typeface="Verdana" panose="020B0604030504040204" pitchFamily="34" charset="0"/>
                <a:cs typeface="Verdana" panose="020B0604030504040204" pitchFamily="34" charset="0"/>
              </a:rPr>
              <a:t>Speaking out the truth and getting connected is essential nowadays.</a:t>
            </a:r>
          </a:p>
          <a:p>
            <a:pPr marL="285750" indent="-285750">
              <a:buFont typeface="Wingdings" pitchFamily="2" charset="2"/>
              <a:buChar char="q"/>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q"/>
            </a:pPr>
            <a:r>
              <a:rPr lang="en-GB" dirty="0">
                <a:latin typeface="Verdana" panose="020B0604030504040204" pitchFamily="34" charset="0"/>
                <a:ea typeface="Verdana" panose="020B0604030504040204" pitchFamily="34" charset="0"/>
                <a:cs typeface="Verdana" panose="020B0604030504040204" pitchFamily="34" charset="0"/>
              </a:rPr>
              <a:t>Sustainability is one of the main issues from a consumer and from a business perspective.</a:t>
            </a:r>
          </a:p>
        </p:txBody>
      </p:sp>
    </p:spTree>
    <p:extLst>
      <p:ext uri="{BB962C8B-B14F-4D97-AF65-F5344CB8AC3E}">
        <p14:creationId xmlns:p14="http://schemas.microsoft.com/office/powerpoint/2010/main" val="203137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167E0-F25F-3A2B-5550-3D99CF34C9C9}"/>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3F0326C-D673-0585-5AEB-722FDC86D061}"/>
              </a:ext>
            </a:extLst>
          </p:cNvPr>
          <p:cNvSpPr txBox="1"/>
          <p:nvPr/>
        </p:nvSpPr>
        <p:spPr>
          <a:xfrm>
            <a:off x="1109472" y="1733554"/>
            <a:ext cx="10706842" cy="2585323"/>
          </a:xfrm>
          <a:prstGeom prst="rect">
            <a:avLst/>
          </a:prstGeom>
          <a:noFill/>
        </p:spPr>
        <p:txBody>
          <a:bodyPr wrap="none" rtlCol="0">
            <a:spAutoFit/>
          </a:bodyPr>
          <a:lstStyle/>
          <a:p>
            <a:pPr marL="285750" indent="-285750">
              <a:buFont typeface="Wingdings" pitchFamily="2" charset="2"/>
              <a:buChar char="q"/>
            </a:pPr>
            <a:r>
              <a:rPr lang="en-GB" dirty="0">
                <a:latin typeface="Verdana" panose="020B0604030504040204" pitchFamily="34" charset="0"/>
                <a:ea typeface="Verdana" panose="020B0604030504040204" pitchFamily="34" charset="0"/>
                <a:cs typeface="Verdana" panose="020B0604030504040204" pitchFamily="34" charset="0"/>
              </a:rPr>
              <a:t>Ecological responsibility with regard to the real existing problems is essential for me.</a:t>
            </a:r>
          </a:p>
          <a:p>
            <a:pPr marL="285750" indent="-285750">
              <a:buFont typeface="Wingdings" pitchFamily="2" charset="2"/>
              <a:buChar char="q"/>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q"/>
            </a:pPr>
            <a:r>
              <a:rPr lang="en-GB" dirty="0">
                <a:latin typeface="Verdana" panose="020B0604030504040204" pitchFamily="34" charset="0"/>
                <a:ea typeface="Verdana" panose="020B0604030504040204" pitchFamily="34" charset="0"/>
                <a:cs typeface="Verdana" panose="020B0604030504040204" pitchFamily="34" charset="0"/>
              </a:rPr>
              <a:t>It should not be diminished by my critical attitude towards the climate change narrative.</a:t>
            </a:r>
          </a:p>
          <a:p>
            <a:pPr marL="285750" indent="-285750">
              <a:buFont typeface="Wingdings" pitchFamily="2" charset="2"/>
              <a:buChar char="q"/>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q"/>
            </a:pPr>
            <a:r>
              <a:rPr lang="en-GB" dirty="0">
                <a:latin typeface="Verdana" panose="020B0604030504040204" pitchFamily="34" charset="0"/>
                <a:ea typeface="Verdana" panose="020B0604030504040204" pitchFamily="34" charset="0"/>
                <a:cs typeface="Verdana" panose="020B0604030504040204" pitchFamily="34" charset="0"/>
              </a:rPr>
              <a:t>I hope that this presentation will encourage people to think critically and do their own </a:t>
            </a:r>
          </a:p>
          <a:p>
            <a:r>
              <a:rPr lang="en-GB" dirty="0">
                <a:latin typeface="Verdana" panose="020B0604030504040204" pitchFamily="34" charset="0"/>
                <a:ea typeface="Verdana" panose="020B0604030504040204" pitchFamily="34" charset="0"/>
                <a:cs typeface="Verdana" panose="020B0604030504040204" pitchFamily="34" charset="0"/>
              </a:rPr>
              <a:t>research (information as a duty to be collected).</a:t>
            </a:r>
          </a:p>
          <a:p>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q"/>
            </a:pPr>
            <a:r>
              <a:rPr lang="en-GB" dirty="0">
                <a:latin typeface="Verdana" panose="020B0604030504040204" pitchFamily="34" charset="0"/>
                <a:ea typeface="Verdana" panose="020B0604030504040204" pitchFamily="34" charset="0"/>
                <a:cs typeface="Verdana" panose="020B0604030504040204" pitchFamily="34" charset="0"/>
              </a:rPr>
              <a:t>I hope that climate activists will put their energy and resources into the </a:t>
            </a:r>
          </a:p>
          <a:p>
            <a:r>
              <a:rPr lang="en-GB" dirty="0">
                <a:latin typeface="Verdana" panose="020B0604030504040204" pitchFamily="34" charset="0"/>
                <a:ea typeface="Verdana" panose="020B0604030504040204" pitchFamily="34" charset="0"/>
                <a:cs typeface="Verdana" panose="020B0604030504040204" pitchFamily="34" charset="0"/>
              </a:rPr>
              <a:t>real environmental problems and stop chasing after a phantom.</a:t>
            </a:r>
          </a:p>
        </p:txBody>
      </p:sp>
      <p:sp>
        <p:nvSpPr>
          <p:cNvPr id="4" name="Title 1">
            <a:extLst>
              <a:ext uri="{FF2B5EF4-FFF2-40B4-BE49-F238E27FC236}">
                <a16:creationId xmlns:a16="http://schemas.microsoft.com/office/drawing/2014/main" id="{D0D9B9C6-5BD3-77D6-ABF6-B0D5BBFFC3E4}"/>
              </a:ext>
            </a:extLst>
          </p:cNvPr>
          <p:cNvSpPr>
            <a:spLocks noGrp="1"/>
          </p:cNvSpPr>
          <p:nvPr>
            <p:ph type="ctrTitle"/>
          </p:nvPr>
        </p:nvSpPr>
        <p:spPr>
          <a:xfrm>
            <a:off x="578199" y="451104"/>
            <a:ext cx="8510663" cy="497002"/>
          </a:xfrm>
        </p:spPr>
        <p:txBody>
          <a:bodyPr>
            <a:normAutofit fontScale="90000"/>
          </a:bodyPr>
          <a:lstStyle/>
          <a:p>
            <a:pPr algn="l"/>
            <a:r>
              <a:rPr lang="en-GB" sz="3000" b="1" dirty="0">
                <a:latin typeface="Verdana" panose="020B0604030504040204" pitchFamily="34" charset="0"/>
                <a:ea typeface="Verdana" panose="020B0604030504040204" pitchFamily="34" charset="0"/>
                <a:cs typeface="Verdana" panose="020B0604030504040204" pitchFamily="34" charset="0"/>
              </a:rPr>
              <a:t>My motivation (2/2) </a:t>
            </a:r>
          </a:p>
        </p:txBody>
      </p:sp>
    </p:spTree>
    <p:extLst>
      <p:ext uri="{BB962C8B-B14F-4D97-AF65-F5344CB8AC3E}">
        <p14:creationId xmlns:p14="http://schemas.microsoft.com/office/powerpoint/2010/main" val="692726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75D56-D9CC-1C1E-2F83-111CDCDC5239}"/>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425B43C-6354-6527-46C9-6159A8D0A5F2}"/>
              </a:ext>
            </a:extLst>
          </p:cNvPr>
          <p:cNvSpPr>
            <a:spLocks noGrp="1"/>
          </p:cNvSpPr>
          <p:nvPr>
            <p:ph type="ctrTitle"/>
          </p:nvPr>
        </p:nvSpPr>
        <p:spPr>
          <a:xfrm>
            <a:off x="578199" y="451104"/>
            <a:ext cx="8510663" cy="497002"/>
          </a:xfrm>
        </p:spPr>
        <p:txBody>
          <a:bodyPr>
            <a:normAutofit fontScale="90000"/>
          </a:bodyPr>
          <a:lstStyle/>
          <a:p>
            <a:pPr algn="l"/>
            <a:r>
              <a:rPr lang="en-GB" sz="3000" b="1" dirty="0">
                <a:latin typeface="Verdana" panose="020B0604030504040204" pitchFamily="34" charset="0"/>
                <a:ea typeface="Verdana" panose="020B0604030504040204" pitchFamily="34" charset="0"/>
                <a:cs typeface="Verdana" panose="020B0604030504040204" pitchFamily="34" charset="0"/>
              </a:rPr>
              <a:t>Key messages (1/2) </a:t>
            </a:r>
          </a:p>
        </p:txBody>
      </p:sp>
      <p:sp>
        <p:nvSpPr>
          <p:cNvPr id="9" name="TextBox 8">
            <a:extLst>
              <a:ext uri="{FF2B5EF4-FFF2-40B4-BE49-F238E27FC236}">
                <a16:creationId xmlns:a16="http://schemas.microsoft.com/office/drawing/2014/main" id="{27FFED77-FEA3-17E4-BE05-B8B3C6A486FA}"/>
              </a:ext>
            </a:extLst>
          </p:cNvPr>
          <p:cNvSpPr txBox="1"/>
          <p:nvPr/>
        </p:nvSpPr>
        <p:spPr>
          <a:xfrm>
            <a:off x="1109472" y="1745548"/>
            <a:ext cx="10829375" cy="3693319"/>
          </a:xfrm>
          <a:prstGeom prst="rect">
            <a:avLst/>
          </a:prstGeom>
          <a:noFill/>
        </p:spPr>
        <p:txBody>
          <a:bodyPr wrap="none" rtlCol="0">
            <a:spAutoFit/>
          </a:bodyPr>
          <a:lstStyle/>
          <a:p>
            <a:pPr marL="285750" indent="-285750">
              <a:buFont typeface="Wingdings" pitchFamily="2" charset="2"/>
              <a:buChar char="q"/>
            </a:pPr>
            <a:r>
              <a:rPr lang="en-GB" dirty="0">
                <a:latin typeface="Verdana" panose="020B0604030504040204" pitchFamily="34" charset="0"/>
                <a:ea typeface="Verdana" panose="020B0604030504040204" pitchFamily="34" charset="0"/>
                <a:cs typeface="Verdana" panose="020B0604030504040204" pitchFamily="34" charset="0"/>
              </a:rPr>
              <a:t>Climate change is a natural phenomenon, we as humans have little influence on it.</a:t>
            </a:r>
          </a:p>
          <a:p>
            <a:pPr marL="285750" indent="-285750">
              <a:buFont typeface="Wingdings" pitchFamily="2" charset="2"/>
              <a:buChar char="q"/>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q"/>
            </a:pPr>
            <a:r>
              <a:rPr lang="en-GB" dirty="0">
                <a:latin typeface="Verdana" panose="020B0604030504040204" pitchFamily="34" charset="0"/>
                <a:ea typeface="Verdana" panose="020B0604030504040204" pitchFamily="34" charset="0"/>
                <a:cs typeface="Verdana" panose="020B0604030504040204" pitchFamily="34" charset="0"/>
              </a:rPr>
              <a:t>Historical data show that CO2 changes have followed temperature changes and </a:t>
            </a:r>
          </a:p>
          <a:p>
            <a:r>
              <a:rPr lang="en-GB" dirty="0">
                <a:latin typeface="Verdana" panose="020B0604030504040204" pitchFamily="34" charset="0"/>
                <a:ea typeface="Verdana" panose="020B0604030504040204" pitchFamily="34" charset="0"/>
                <a:cs typeface="Verdana" panose="020B0604030504040204" pitchFamily="34" charset="0"/>
              </a:rPr>
              <a:t>not vice versa (see also the presentation of Professor David Dilley).</a:t>
            </a:r>
          </a:p>
          <a:p>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q"/>
            </a:pPr>
            <a:r>
              <a:rPr lang="en-GB" dirty="0">
                <a:latin typeface="Verdana" panose="020B0604030504040204" pitchFamily="34" charset="0"/>
                <a:ea typeface="Verdana" panose="020B0604030504040204" pitchFamily="34" charset="0"/>
                <a:cs typeface="Verdana" panose="020B0604030504040204" pitchFamily="34" charset="0"/>
              </a:rPr>
              <a:t>CO2 has not risen in the last 200 years (compared to 1820).</a:t>
            </a:r>
          </a:p>
          <a:p>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q"/>
            </a:pPr>
            <a:r>
              <a:rPr lang="en-GB" dirty="0">
                <a:latin typeface="Verdana" panose="020B0604030504040204" pitchFamily="34" charset="0"/>
                <a:ea typeface="Verdana" panose="020B0604030504040204" pitchFamily="34" charset="0"/>
                <a:cs typeface="Verdana" panose="020B0604030504040204" pitchFamily="34" charset="0"/>
              </a:rPr>
              <a:t>Sensitivity calculations between CO2 and temperature have shown that the influence on </a:t>
            </a:r>
          </a:p>
          <a:p>
            <a:r>
              <a:rPr lang="en-GB" dirty="0">
                <a:latin typeface="Verdana" panose="020B0604030504040204" pitchFamily="34" charset="0"/>
                <a:ea typeface="Verdana" panose="020B0604030504040204" pitchFamily="34" charset="0"/>
                <a:cs typeface="Verdana" panose="020B0604030504040204" pitchFamily="34" charset="0"/>
              </a:rPr>
              <a:t>temperature decreases more and more as CO2 rises. It must be taken into account that </a:t>
            </a:r>
          </a:p>
          <a:p>
            <a:r>
              <a:rPr lang="en-GB" dirty="0">
                <a:latin typeface="Verdana" panose="020B0604030504040204" pitchFamily="34" charset="0"/>
                <a:ea typeface="Verdana" panose="020B0604030504040204" pitchFamily="34" charset="0"/>
                <a:cs typeface="Verdana" panose="020B0604030504040204" pitchFamily="34" charset="0"/>
              </a:rPr>
              <a:t>the man-made contribution to the trace gas CO2 (0.04%) is only between 4 and 8 per cent.</a:t>
            </a:r>
          </a:p>
          <a:p>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q"/>
            </a:pPr>
            <a:r>
              <a:rPr lang="en-GB" dirty="0">
                <a:latin typeface="Verdana" panose="020B0604030504040204" pitchFamily="34" charset="0"/>
                <a:ea typeface="Verdana" panose="020B0604030504040204" pitchFamily="34" charset="0"/>
                <a:cs typeface="Verdana" panose="020B0604030504040204" pitchFamily="34" charset="0"/>
              </a:rPr>
              <a:t>We do </a:t>
            </a:r>
            <a:r>
              <a:rPr lang="en-GB" u="sng" dirty="0">
                <a:latin typeface="Verdana" panose="020B0604030504040204" pitchFamily="34" charset="0"/>
                <a:ea typeface="Verdana" panose="020B0604030504040204" pitchFamily="34" charset="0"/>
                <a:cs typeface="Verdana" panose="020B0604030504040204" pitchFamily="34" charset="0"/>
              </a:rPr>
              <a:t>not</a:t>
            </a:r>
            <a:r>
              <a:rPr lang="en-GB" dirty="0">
                <a:latin typeface="Verdana" panose="020B0604030504040204" pitchFamily="34" charset="0"/>
                <a:ea typeface="Verdana" panose="020B0604030504040204" pitchFamily="34" charset="0"/>
                <a:cs typeface="Verdana" panose="020B0604030504040204" pitchFamily="34" charset="0"/>
              </a:rPr>
              <a:t> have to be afraid of an increase in CO2, but of a further decrease </a:t>
            </a:r>
          </a:p>
          <a:p>
            <a:r>
              <a:rPr lang="en-GB" dirty="0">
                <a:latin typeface="Verdana" panose="020B0604030504040204" pitchFamily="34" charset="0"/>
                <a:ea typeface="Verdana" panose="020B0604030504040204" pitchFamily="34" charset="0"/>
                <a:cs typeface="Verdana" panose="020B0604030504040204" pitchFamily="34" charset="0"/>
              </a:rPr>
              <a:t>(note the threshold here, which is 140 to 150 ppm).</a:t>
            </a:r>
          </a:p>
        </p:txBody>
      </p:sp>
    </p:spTree>
    <p:extLst>
      <p:ext uri="{BB962C8B-B14F-4D97-AF65-F5344CB8AC3E}">
        <p14:creationId xmlns:p14="http://schemas.microsoft.com/office/powerpoint/2010/main" val="2565527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E484F-77B7-21DB-C37F-21104C0D7FA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FA56862-F80A-72E4-B709-1D2C9B17275F}"/>
              </a:ext>
            </a:extLst>
          </p:cNvPr>
          <p:cNvSpPr>
            <a:spLocks noGrp="1"/>
          </p:cNvSpPr>
          <p:nvPr>
            <p:ph type="ctrTitle"/>
          </p:nvPr>
        </p:nvSpPr>
        <p:spPr>
          <a:xfrm>
            <a:off x="578199" y="451104"/>
            <a:ext cx="8510663" cy="497002"/>
          </a:xfrm>
        </p:spPr>
        <p:txBody>
          <a:bodyPr>
            <a:normAutofit fontScale="90000"/>
          </a:bodyPr>
          <a:lstStyle/>
          <a:p>
            <a:pPr algn="l"/>
            <a:r>
              <a:rPr lang="en-GB" sz="3000" b="1" dirty="0">
                <a:latin typeface="Verdana" panose="020B0604030504040204" pitchFamily="34" charset="0"/>
                <a:ea typeface="Verdana" panose="020B0604030504040204" pitchFamily="34" charset="0"/>
                <a:cs typeface="Verdana" panose="020B0604030504040204" pitchFamily="34" charset="0"/>
              </a:rPr>
              <a:t>Key messages (2/2) </a:t>
            </a:r>
          </a:p>
        </p:txBody>
      </p:sp>
      <p:sp>
        <p:nvSpPr>
          <p:cNvPr id="9" name="TextBox 8">
            <a:extLst>
              <a:ext uri="{FF2B5EF4-FFF2-40B4-BE49-F238E27FC236}">
                <a16:creationId xmlns:a16="http://schemas.microsoft.com/office/drawing/2014/main" id="{E69E6A1E-579C-44B8-7B4C-79172F05B452}"/>
              </a:ext>
            </a:extLst>
          </p:cNvPr>
          <p:cNvSpPr txBox="1"/>
          <p:nvPr/>
        </p:nvSpPr>
        <p:spPr>
          <a:xfrm>
            <a:off x="1109472" y="1674110"/>
            <a:ext cx="10989803" cy="2585323"/>
          </a:xfrm>
          <a:prstGeom prst="rect">
            <a:avLst/>
          </a:prstGeom>
          <a:noFill/>
        </p:spPr>
        <p:txBody>
          <a:bodyPr wrap="none" rtlCol="0">
            <a:spAutoFit/>
          </a:bodyPr>
          <a:lstStyle/>
          <a:p>
            <a:pPr marL="285750" indent="-285750">
              <a:buFont typeface="Wingdings" pitchFamily="2" charset="2"/>
              <a:buChar char="q"/>
            </a:pPr>
            <a:r>
              <a:rPr lang="en-GB" dirty="0">
                <a:latin typeface="Verdana" panose="020B0604030504040204" pitchFamily="34" charset="0"/>
                <a:ea typeface="Verdana" panose="020B0604030504040204" pitchFamily="34" charset="0"/>
                <a:cs typeface="Verdana" panose="020B0604030504040204" pitchFamily="34" charset="0"/>
              </a:rPr>
              <a:t>The price people would have to pay for Net Zero is very high. Famines cannot be excluded.</a:t>
            </a:r>
          </a:p>
          <a:p>
            <a:pPr marL="285750" indent="-285750">
              <a:buFont typeface="Wingdings" pitchFamily="2" charset="2"/>
              <a:buChar char="q"/>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q"/>
            </a:pPr>
            <a:r>
              <a:rPr lang="en-GB" dirty="0">
                <a:latin typeface="Verdana" panose="020B0604030504040204" pitchFamily="34" charset="0"/>
                <a:ea typeface="Verdana" panose="020B0604030504040204" pitchFamily="34" charset="0"/>
                <a:cs typeface="Verdana" panose="020B0604030504040204" pitchFamily="34" charset="0"/>
              </a:rPr>
              <a:t>Climate engineering or geoengineering, on the other hand, is man-made and happening </a:t>
            </a:r>
          </a:p>
          <a:p>
            <a:r>
              <a:rPr lang="en-GB" dirty="0">
                <a:latin typeface="Verdana" panose="020B0604030504040204" pitchFamily="34" charset="0"/>
                <a:ea typeface="Verdana" panose="020B0604030504040204" pitchFamily="34" charset="0"/>
                <a:cs typeface="Verdana" panose="020B0604030504040204" pitchFamily="34" charset="0"/>
              </a:rPr>
              <a:t>right now. It is likely that the resulting environmental destruction will be blamed on CO2.</a:t>
            </a:r>
          </a:p>
          <a:p>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q"/>
            </a:pPr>
            <a:r>
              <a:rPr lang="en-GB" dirty="0">
                <a:latin typeface="Verdana" panose="020B0604030504040204" pitchFamily="34" charset="0"/>
                <a:ea typeface="Verdana" panose="020B0604030504040204" pitchFamily="34" charset="0"/>
                <a:cs typeface="Verdana" panose="020B0604030504040204" pitchFamily="34" charset="0"/>
              </a:rPr>
              <a:t>There are doubts that the so-called “fossil fuels” are really fossil fuels.</a:t>
            </a:r>
          </a:p>
          <a:p>
            <a:pPr marL="285750" indent="-285750">
              <a:buFont typeface="Wingdings" pitchFamily="2" charset="2"/>
              <a:buChar char="q"/>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itchFamily="2" charset="2"/>
              <a:buChar char="q"/>
            </a:pPr>
            <a:r>
              <a:rPr lang="en-GB" dirty="0">
                <a:latin typeface="Verdana" panose="020B0604030504040204" pitchFamily="34" charset="0"/>
                <a:ea typeface="Verdana" panose="020B0604030504040204" pitchFamily="34" charset="0"/>
                <a:cs typeface="Verdana" panose="020B0604030504040204" pitchFamily="34" charset="0"/>
              </a:rPr>
              <a:t>There is reason to believe that the climate change agenda is linked to the technocracy </a:t>
            </a:r>
          </a:p>
          <a:p>
            <a:r>
              <a:rPr lang="en-GB" dirty="0">
                <a:latin typeface="Verdana" panose="020B0604030504040204" pitchFamily="34" charset="0"/>
                <a:ea typeface="Verdana" panose="020B0604030504040204" pitchFamily="34" charset="0"/>
                <a:cs typeface="Verdana" panose="020B0604030504040204" pitchFamily="34" charset="0"/>
              </a:rPr>
              <a:t>movement.</a:t>
            </a:r>
          </a:p>
        </p:txBody>
      </p:sp>
    </p:spTree>
    <p:extLst>
      <p:ext uri="{BB962C8B-B14F-4D97-AF65-F5344CB8AC3E}">
        <p14:creationId xmlns:p14="http://schemas.microsoft.com/office/powerpoint/2010/main" val="1308891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2270A-EFE3-8C84-2CF4-DFFF958CD46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E075719E-30ED-39EB-3BFF-B3F455781257}"/>
              </a:ext>
            </a:extLst>
          </p:cNvPr>
          <p:cNvSpPr>
            <a:spLocks noGrp="1"/>
          </p:cNvSpPr>
          <p:nvPr>
            <p:ph type="ctrTitle"/>
          </p:nvPr>
        </p:nvSpPr>
        <p:spPr>
          <a:xfrm>
            <a:off x="578199" y="451104"/>
            <a:ext cx="8922989" cy="497002"/>
          </a:xfrm>
        </p:spPr>
        <p:txBody>
          <a:bodyPr>
            <a:normAutofit fontScale="90000"/>
          </a:bodyPr>
          <a:lstStyle/>
          <a:p>
            <a:pPr algn="l"/>
            <a:r>
              <a:rPr lang="en-GB" sz="3000" b="1" dirty="0">
                <a:latin typeface="Verdana" panose="020B0604030504040204" pitchFamily="34" charset="0"/>
                <a:ea typeface="Verdana" panose="020B0604030504040204" pitchFamily="34" charset="0"/>
                <a:cs typeface="Verdana" panose="020B0604030504040204" pitchFamily="34" charset="0"/>
              </a:rPr>
              <a:t>The historical ups and downs of climate </a:t>
            </a:r>
          </a:p>
        </p:txBody>
      </p:sp>
      <p:pic>
        <p:nvPicPr>
          <p:cNvPr id="2" name="Grafik 2">
            <a:extLst>
              <a:ext uri="{FF2B5EF4-FFF2-40B4-BE49-F238E27FC236}">
                <a16:creationId xmlns:a16="http://schemas.microsoft.com/office/drawing/2014/main" id="{E75FC123-C5E5-82C9-D150-45CFE1C18C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3" y="1211263"/>
            <a:ext cx="5313363"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3">
            <a:extLst>
              <a:ext uri="{FF2B5EF4-FFF2-40B4-BE49-F238E27FC236}">
                <a16:creationId xmlns:a16="http://schemas.microsoft.com/office/drawing/2014/main" id="{ECD76A99-C4AE-43D0-597E-E1E8104D91EF}"/>
              </a:ext>
            </a:extLst>
          </p:cNvPr>
          <p:cNvSpPr txBox="1">
            <a:spLocks noChangeArrowheads="1"/>
          </p:cNvSpPr>
          <p:nvPr/>
        </p:nvSpPr>
        <p:spPr bwMode="auto">
          <a:xfrm>
            <a:off x="1260476" y="6269038"/>
            <a:ext cx="71040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1000" dirty="0">
                <a:latin typeface="+mn-lt"/>
              </a:rPr>
              <a:t>IPCC Report, (1990). Climate Change. The IPCC Scientifc Assessment. P. 202. </a:t>
            </a:r>
            <a:r>
              <a:rPr lang="de-DE" altLang="de-DE" sz="1000" dirty="0" err="1">
                <a:latin typeface="+mn-lt"/>
              </a:rPr>
              <a:t>Available</a:t>
            </a:r>
            <a:r>
              <a:rPr lang="de-DE" altLang="de-DE" sz="1000" dirty="0">
                <a:latin typeface="+mn-lt"/>
              </a:rPr>
              <a:t> </a:t>
            </a:r>
            <a:r>
              <a:rPr lang="de-DE" altLang="de-DE" sz="1000" dirty="0" err="1">
                <a:latin typeface="+mn-lt"/>
              </a:rPr>
              <a:t>from</a:t>
            </a:r>
            <a:r>
              <a:rPr lang="de-DE" altLang="de-DE" sz="1000" dirty="0">
                <a:latin typeface="+mn-lt"/>
              </a:rPr>
              <a:t>: </a:t>
            </a:r>
            <a:r>
              <a:rPr lang="de-DE" altLang="de-DE" sz="1000" dirty="0">
                <a:latin typeface="+mn-lt"/>
                <a:hlinkClick r:id="rId3">
                  <a:extLst>
                    <a:ext uri="{A12FA001-AC4F-418D-AE19-62706E023703}">
                      <ahyp:hlinkClr xmlns:ahyp="http://schemas.microsoft.com/office/drawing/2018/hyperlinkcolor" val="tx"/>
                    </a:ext>
                  </a:extLst>
                </a:hlinkClick>
              </a:rPr>
              <a:t>https://www.ipcc.ch/site/assets/uploads/2018/03/ipcc_far_wg_I_full_report.pdf</a:t>
            </a:r>
            <a:endParaRPr lang="de-DE" altLang="de-DE" sz="1000" dirty="0">
              <a:latin typeface="+mn-lt"/>
            </a:endParaRPr>
          </a:p>
        </p:txBody>
      </p:sp>
      <p:sp>
        <p:nvSpPr>
          <p:cNvPr id="4" name="TextBox 3">
            <a:extLst>
              <a:ext uri="{FF2B5EF4-FFF2-40B4-BE49-F238E27FC236}">
                <a16:creationId xmlns:a16="http://schemas.microsoft.com/office/drawing/2014/main" id="{8AB9D3F7-93B7-9F00-52DB-312A90FB1811}"/>
              </a:ext>
            </a:extLst>
          </p:cNvPr>
          <p:cNvSpPr txBox="1"/>
          <p:nvPr/>
        </p:nvSpPr>
        <p:spPr>
          <a:xfrm>
            <a:off x="7986713" y="1259772"/>
            <a:ext cx="3514726" cy="4524315"/>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This is shown in the first report of the IPCC (Intergovernmental Panel on Climate Change).</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Take a closer look at the medieval warm period and compare it with the temperatures of the present.</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Was the warm period that bad?</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Was there already so much man-made CO2 at that time?</a:t>
            </a:r>
          </a:p>
        </p:txBody>
      </p:sp>
    </p:spTree>
    <p:extLst>
      <p:ext uri="{BB962C8B-B14F-4D97-AF65-F5344CB8AC3E}">
        <p14:creationId xmlns:p14="http://schemas.microsoft.com/office/powerpoint/2010/main" val="1374434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8D7BA-3FAC-1271-7422-202FD36507A6}"/>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5DF7F82-D0C9-854C-AA08-10BD8D8920C6}"/>
              </a:ext>
            </a:extLst>
          </p:cNvPr>
          <p:cNvSpPr>
            <a:spLocks noGrp="1"/>
          </p:cNvSpPr>
          <p:nvPr>
            <p:ph type="ctrTitle"/>
          </p:nvPr>
        </p:nvSpPr>
        <p:spPr>
          <a:xfrm>
            <a:off x="578199" y="451104"/>
            <a:ext cx="8885841" cy="497002"/>
          </a:xfrm>
        </p:spPr>
        <p:txBody>
          <a:bodyPr>
            <a:normAutofit fontScale="90000"/>
          </a:bodyPr>
          <a:lstStyle/>
          <a:p>
            <a:pPr algn="l"/>
            <a:r>
              <a:rPr lang="en-GB" sz="3000" b="1">
                <a:latin typeface="Verdana" panose="020B0604030504040204" pitchFamily="34" charset="0"/>
                <a:ea typeface="Verdana" panose="020B0604030504040204" pitchFamily="34" charset="0"/>
                <a:cs typeface="Verdana" panose="020B0604030504040204" pitchFamily="34" charset="0"/>
              </a:rPr>
              <a:t>CO2 changes follow changes in temperature </a:t>
            </a:r>
          </a:p>
        </p:txBody>
      </p:sp>
      <p:sp>
        <p:nvSpPr>
          <p:cNvPr id="5" name="TextBox 4">
            <a:extLst>
              <a:ext uri="{FF2B5EF4-FFF2-40B4-BE49-F238E27FC236}">
                <a16:creationId xmlns:a16="http://schemas.microsoft.com/office/drawing/2014/main" id="{B12EE238-0963-DF72-361A-590A132A543B}"/>
              </a:ext>
            </a:extLst>
          </p:cNvPr>
          <p:cNvSpPr txBox="1"/>
          <p:nvPr/>
        </p:nvSpPr>
        <p:spPr>
          <a:xfrm>
            <a:off x="9325927" y="1228339"/>
            <a:ext cx="2738439" cy="5632311"/>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See also the presentation of Professor David Dilley.</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This shows that the temperature changes first and then the CO2 with some delay.</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This correlation is sometimes shown in textbooks, but is used in a highly aggregated way, where a (non-existent) causal relationship between CO2 and temperature is asserted.</a:t>
            </a:r>
          </a:p>
        </p:txBody>
      </p:sp>
      <p:pic>
        <p:nvPicPr>
          <p:cNvPr id="7" name="Picture 6">
            <a:extLst>
              <a:ext uri="{FF2B5EF4-FFF2-40B4-BE49-F238E27FC236}">
                <a16:creationId xmlns:a16="http://schemas.microsoft.com/office/drawing/2014/main" id="{F828BD9E-4259-1013-10E7-73D6EEA46EC7}"/>
              </a:ext>
            </a:extLst>
          </p:cNvPr>
          <p:cNvPicPr>
            <a:picLocks noChangeAspect="1"/>
          </p:cNvPicPr>
          <p:nvPr/>
        </p:nvPicPr>
        <p:blipFill>
          <a:blip r:embed="rId2"/>
          <a:stretch>
            <a:fillRect/>
          </a:stretch>
        </p:blipFill>
        <p:spPr>
          <a:xfrm>
            <a:off x="132173" y="1254464"/>
            <a:ext cx="9148987" cy="5298736"/>
          </a:xfrm>
          <a:prstGeom prst="rect">
            <a:avLst/>
          </a:prstGeom>
        </p:spPr>
      </p:pic>
    </p:spTree>
    <p:extLst>
      <p:ext uri="{BB962C8B-B14F-4D97-AF65-F5344CB8AC3E}">
        <p14:creationId xmlns:p14="http://schemas.microsoft.com/office/powerpoint/2010/main" val="2812688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5B466-8873-9ED7-03B7-F9CC81F03B9C}"/>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85BFE02A-0A8A-448A-94B2-BCC1CFA4689F}"/>
              </a:ext>
            </a:extLst>
          </p:cNvPr>
          <p:cNvSpPr>
            <a:spLocks noGrp="1"/>
          </p:cNvSpPr>
          <p:nvPr>
            <p:ph type="ctrTitle"/>
          </p:nvPr>
        </p:nvSpPr>
        <p:spPr>
          <a:xfrm>
            <a:off x="578199" y="451104"/>
            <a:ext cx="10044081" cy="497002"/>
          </a:xfrm>
        </p:spPr>
        <p:txBody>
          <a:bodyPr>
            <a:normAutofit fontScale="90000"/>
          </a:bodyPr>
          <a:lstStyle/>
          <a:p>
            <a:pPr algn="l"/>
            <a:r>
              <a:rPr lang="en-GB" sz="3000" b="1">
                <a:latin typeface="Verdana" panose="020B0604030504040204" pitchFamily="34" charset="0"/>
                <a:ea typeface="Verdana" panose="020B0604030504040204" pitchFamily="34" charset="0"/>
                <a:cs typeface="Verdana" panose="020B0604030504040204" pitchFamily="34" charset="0"/>
              </a:rPr>
              <a:t>CO2 measurements in the 19th and 20th centuries </a:t>
            </a:r>
          </a:p>
        </p:txBody>
      </p:sp>
      <p:sp>
        <p:nvSpPr>
          <p:cNvPr id="2" name="Textfeld 6">
            <a:extLst>
              <a:ext uri="{FF2B5EF4-FFF2-40B4-BE49-F238E27FC236}">
                <a16:creationId xmlns:a16="http://schemas.microsoft.com/office/drawing/2014/main" id="{DAD500F1-523F-7BEA-BA0A-E6FF7633290F}"/>
              </a:ext>
            </a:extLst>
          </p:cNvPr>
          <p:cNvSpPr txBox="1">
            <a:spLocks noChangeArrowheads="1"/>
          </p:cNvSpPr>
          <p:nvPr/>
        </p:nvSpPr>
        <p:spPr bwMode="auto">
          <a:xfrm rot="16200000">
            <a:off x="-1808638" y="3266281"/>
            <a:ext cx="4897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1000"/>
              <a:t>Additional </a:t>
            </a:r>
            <a:r>
              <a:rPr lang="de-DE" altLang="de-DE" sz="1000" err="1"/>
              <a:t>information</a:t>
            </a:r>
            <a:r>
              <a:rPr lang="de-DE" altLang="de-DE" sz="1000"/>
              <a:t>: </a:t>
            </a:r>
          </a:p>
          <a:p>
            <a:r>
              <a:rPr lang="de-DE" altLang="de-DE" sz="1000"/>
              <a:t>Fiedler, M., (2023). Das nicht passende Klimapanikpuzzle (Teil 2). </a:t>
            </a:r>
            <a:r>
              <a:rPr lang="de-DE" altLang="de-DE" sz="1000" err="1"/>
              <a:t>Apolut</a:t>
            </a:r>
            <a:r>
              <a:rPr lang="de-DE" altLang="de-DE" sz="1000"/>
              <a:t> (online). 10 </a:t>
            </a:r>
            <a:r>
              <a:rPr lang="de-DE" altLang="de-DE" sz="1000" err="1"/>
              <a:t>January</a:t>
            </a:r>
            <a:r>
              <a:rPr lang="de-DE" altLang="de-DE" sz="1000"/>
              <a:t> 2023. </a:t>
            </a:r>
            <a:r>
              <a:rPr lang="de-DE" altLang="de-DE" sz="1000" err="1"/>
              <a:t>Available</a:t>
            </a:r>
            <a:r>
              <a:rPr lang="de-DE" altLang="de-DE" sz="1000"/>
              <a:t> </a:t>
            </a:r>
            <a:r>
              <a:rPr lang="de-DE" altLang="de-DE" sz="1000" err="1"/>
              <a:t>from</a:t>
            </a:r>
            <a:r>
              <a:rPr lang="de-DE" altLang="de-DE" sz="1000"/>
              <a:t>:</a:t>
            </a:r>
          </a:p>
          <a:p>
            <a:r>
              <a:rPr lang="de-DE" altLang="de-DE" sz="1000">
                <a:hlinkClick r:id="rId2">
                  <a:extLst>
                    <a:ext uri="{A12FA001-AC4F-418D-AE19-62706E023703}">
                      <ahyp:hlinkClr xmlns:ahyp="http://schemas.microsoft.com/office/drawing/2018/hyperlinkcolor" val="tx"/>
                    </a:ext>
                  </a:extLst>
                </a:hlinkClick>
              </a:rPr>
              <a:t>https://apolut.net/das-nicht-passende-klimapanikpuzzle-teil-2-von-markus-fiedler/</a:t>
            </a:r>
            <a:endParaRPr lang="de-DE" altLang="de-DE" sz="1000"/>
          </a:p>
        </p:txBody>
      </p:sp>
      <p:pic>
        <p:nvPicPr>
          <p:cNvPr id="3" name="Grafik 1">
            <a:extLst>
              <a:ext uri="{FF2B5EF4-FFF2-40B4-BE49-F238E27FC236}">
                <a16:creationId xmlns:a16="http://schemas.microsoft.com/office/drawing/2014/main" id="{872C704B-C8CD-0D6F-9706-47BB4FBFA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580" y="1412875"/>
            <a:ext cx="7772400"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2">
            <a:extLst>
              <a:ext uri="{FF2B5EF4-FFF2-40B4-BE49-F238E27FC236}">
                <a16:creationId xmlns:a16="http://schemas.microsoft.com/office/drawing/2014/main" id="{2243B0B0-2A9A-C6D1-8232-0B4DFA25D9E1}"/>
              </a:ext>
            </a:extLst>
          </p:cNvPr>
          <p:cNvSpPr txBox="1">
            <a:spLocks noChangeArrowheads="1"/>
          </p:cNvSpPr>
          <p:nvPr/>
        </p:nvSpPr>
        <p:spPr bwMode="auto">
          <a:xfrm>
            <a:off x="8226806" y="1656398"/>
            <a:ext cx="11366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1600" dirty="0">
                <a:latin typeface="Verdana" panose="020B0604030504040204" pitchFamily="34" charset="0"/>
                <a:ea typeface="Verdana" panose="020B0604030504040204" pitchFamily="34" charset="0"/>
                <a:cs typeface="Verdana" panose="020B0604030504040204" pitchFamily="34" charset="0"/>
              </a:rPr>
              <a:t>2024:</a:t>
            </a:r>
          </a:p>
          <a:p>
            <a:r>
              <a:rPr lang="de-DE" altLang="de-DE" sz="1600" dirty="0">
                <a:latin typeface="Verdana" panose="020B0604030504040204" pitchFamily="34" charset="0"/>
                <a:ea typeface="Verdana" panose="020B0604030504040204" pitchFamily="34" charset="0"/>
                <a:cs typeface="Verdana" panose="020B0604030504040204" pitchFamily="34" charset="0"/>
              </a:rPr>
              <a:t>420 ppm</a:t>
            </a:r>
          </a:p>
        </p:txBody>
      </p:sp>
      <p:sp>
        <p:nvSpPr>
          <p:cNvPr id="5" name="Textfeld 3">
            <a:extLst>
              <a:ext uri="{FF2B5EF4-FFF2-40B4-BE49-F238E27FC236}">
                <a16:creationId xmlns:a16="http://schemas.microsoft.com/office/drawing/2014/main" id="{697FDFFA-9D44-D680-D98A-B69A7BD3AB59}"/>
              </a:ext>
            </a:extLst>
          </p:cNvPr>
          <p:cNvSpPr txBox="1">
            <a:spLocks noChangeArrowheads="1"/>
          </p:cNvSpPr>
          <p:nvPr/>
        </p:nvSpPr>
        <p:spPr bwMode="auto">
          <a:xfrm>
            <a:off x="1035368" y="5578158"/>
            <a:ext cx="703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1000"/>
              <a:t>Beck, E.-G., (2007). 180 </a:t>
            </a:r>
            <a:r>
              <a:rPr lang="de-DE" altLang="de-DE" sz="1000" err="1"/>
              <a:t>Years</a:t>
            </a:r>
            <a:r>
              <a:rPr lang="de-DE" altLang="de-DE" sz="1000"/>
              <a:t> </a:t>
            </a:r>
            <a:r>
              <a:rPr lang="de-DE" altLang="de-DE" sz="1000" err="1"/>
              <a:t>of</a:t>
            </a:r>
            <a:r>
              <a:rPr lang="de-DE" altLang="de-DE" sz="1000"/>
              <a:t> </a:t>
            </a:r>
            <a:r>
              <a:rPr lang="de-DE" altLang="de-DE" sz="1000" err="1"/>
              <a:t>atmospheric</a:t>
            </a:r>
            <a:r>
              <a:rPr lang="de-DE" altLang="de-DE" sz="1000"/>
              <a:t> CO2 gas </a:t>
            </a:r>
            <a:r>
              <a:rPr lang="de-DE" altLang="de-DE" sz="1000" err="1"/>
              <a:t>analysis</a:t>
            </a:r>
            <a:r>
              <a:rPr lang="de-DE" altLang="de-DE" sz="1000"/>
              <a:t> </a:t>
            </a:r>
            <a:r>
              <a:rPr lang="de-DE" altLang="de-DE" sz="1000" err="1"/>
              <a:t>by</a:t>
            </a:r>
            <a:r>
              <a:rPr lang="de-DE" altLang="de-DE" sz="1000"/>
              <a:t> </a:t>
            </a:r>
            <a:r>
              <a:rPr lang="de-DE" altLang="de-DE" sz="1000" err="1"/>
              <a:t>chemical</a:t>
            </a:r>
            <a:r>
              <a:rPr lang="de-DE" altLang="de-DE" sz="1000"/>
              <a:t> </a:t>
            </a:r>
            <a:r>
              <a:rPr lang="de-DE" altLang="de-DE" sz="1000" err="1"/>
              <a:t>methods</a:t>
            </a:r>
            <a:r>
              <a:rPr lang="de-DE" altLang="de-DE" sz="1000"/>
              <a:t>. Energy and Environment (online). 18(2), pp. 259-282. </a:t>
            </a:r>
            <a:r>
              <a:rPr lang="de-DE" altLang="de-DE" sz="1000" err="1"/>
              <a:t>Available</a:t>
            </a:r>
            <a:r>
              <a:rPr lang="de-DE" altLang="de-DE" sz="1000"/>
              <a:t> </a:t>
            </a:r>
            <a:r>
              <a:rPr lang="de-DE" altLang="de-DE" sz="1000" err="1"/>
              <a:t>from</a:t>
            </a:r>
            <a:r>
              <a:rPr lang="de-DE" altLang="de-DE" sz="1000"/>
              <a:t>: </a:t>
            </a:r>
            <a:r>
              <a:rPr lang="de-DE" altLang="de-DE" sz="1000">
                <a:hlinkClick r:id="rId4">
                  <a:extLst>
                    <a:ext uri="{A12FA001-AC4F-418D-AE19-62706E023703}">
                      <ahyp:hlinkClr xmlns:ahyp="http://schemas.microsoft.com/office/drawing/2018/hyperlinkcolor" val="tx"/>
                    </a:ext>
                  </a:extLst>
                </a:hlinkClick>
              </a:rPr>
              <a:t>https://climatecite.com/wp-content/uploads/180yrsco2chemanal.pdf</a:t>
            </a:r>
            <a:endParaRPr lang="de-DE" altLang="de-DE" sz="1000"/>
          </a:p>
        </p:txBody>
      </p:sp>
      <p:sp>
        <p:nvSpPr>
          <p:cNvPr id="6" name="TextBox 5">
            <a:extLst>
              <a:ext uri="{FF2B5EF4-FFF2-40B4-BE49-F238E27FC236}">
                <a16:creationId xmlns:a16="http://schemas.microsoft.com/office/drawing/2014/main" id="{A8E83A72-44CF-FCC9-970F-CE166362A642}"/>
              </a:ext>
            </a:extLst>
          </p:cNvPr>
          <p:cNvSpPr txBox="1"/>
          <p:nvPr/>
        </p:nvSpPr>
        <p:spPr>
          <a:xfrm>
            <a:off x="9453561" y="1578859"/>
            <a:ext cx="2418399" cy="4247317"/>
          </a:xfrm>
          <a:prstGeom prst="rect">
            <a:avLst/>
          </a:prstGeom>
          <a:noFill/>
        </p:spPr>
        <p:txBody>
          <a:bodyPr wrap="square" rtlCol="0">
            <a:spAutoFit/>
          </a:bodyPr>
          <a:lstStyle/>
          <a:p>
            <a:r>
              <a:rPr lang="en-GB"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 measurements show a value of 415 ppm in 1945, which then fell to just over 300 ppm in the next 15 years. How can it be that in times of the economic miracle where such a high number of so-called "fossil energy" was consumed the CO2 decreased?</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BB3CC6DD-F141-08BC-4FA9-4166024FD596}"/>
              </a:ext>
            </a:extLst>
          </p:cNvPr>
          <p:cNvSpPr txBox="1"/>
          <p:nvPr/>
        </p:nvSpPr>
        <p:spPr>
          <a:xfrm>
            <a:off x="1021080" y="6038671"/>
            <a:ext cx="7955280" cy="461665"/>
          </a:xfrm>
          <a:prstGeom prst="rect">
            <a:avLst/>
          </a:prstGeom>
          <a:noFill/>
        </p:spPr>
        <p:txBody>
          <a:bodyPr wrap="square">
            <a:spAutoFit/>
          </a:bodyPr>
          <a:lstStyle/>
          <a:p>
            <a:r>
              <a:rPr lang="en-GB"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Further sources: Meyers Konversationslexikon, 4th edition, and Encyclopedia Britannica, 9th edition. In these two encyclopedias, the value of 400 ppm from around 1820 was confirmed once again.</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880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518</TotalTime>
  <Words>1742</Words>
  <Application>Microsoft Macintosh PowerPoint</Application>
  <PresentationFormat>Widescreen</PresentationFormat>
  <Paragraphs>147</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Aptos Display</vt:lpstr>
      <vt:lpstr>Arial</vt:lpstr>
      <vt:lpstr>Google Sans</vt:lpstr>
      <vt:lpstr>Helvetica</vt:lpstr>
      <vt:lpstr>Verdana</vt:lpstr>
      <vt:lpstr>Wingdings</vt:lpstr>
      <vt:lpstr>Office Theme</vt:lpstr>
      <vt:lpstr>Climate Change</vt:lpstr>
      <vt:lpstr>My background </vt:lpstr>
      <vt:lpstr>My motivation (1/2) </vt:lpstr>
      <vt:lpstr>My motivation (2/2) </vt:lpstr>
      <vt:lpstr>Key messages (1/2) </vt:lpstr>
      <vt:lpstr>Key messages (2/2) </vt:lpstr>
      <vt:lpstr>The historical ups and downs of climate </vt:lpstr>
      <vt:lpstr>CO2 changes follow changes in temperature </vt:lpstr>
      <vt:lpstr>CO2 measurements in the 19th and 20th centuries </vt:lpstr>
      <vt:lpstr>Climate sensitivity to increases in CO2 concentration </vt:lpstr>
      <vt:lpstr>Net Zero and famines? </vt:lpstr>
      <vt:lpstr>Climate Engineering </vt:lpstr>
      <vt:lpstr>Are the “fossil” energy sources really fossil?  </vt:lpstr>
      <vt:lpstr>The role of Technocracy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Adriano Kneerich</dc:creator>
  <cp:lastModifiedBy>Adriano Kneerich</cp:lastModifiedBy>
  <cp:revision>9</cp:revision>
  <dcterms:created xsi:type="dcterms:W3CDTF">2025-03-18T23:34:28Z</dcterms:created>
  <dcterms:modified xsi:type="dcterms:W3CDTF">2025-03-20T22:15:10Z</dcterms:modified>
</cp:coreProperties>
</file>